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0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39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98" r:id="rId20"/>
    <p:sldId id="299" r:id="rId21"/>
    <p:sldId id="300" r:id="rId22"/>
    <p:sldId id="275" r:id="rId23"/>
    <p:sldId id="276" r:id="rId24"/>
    <p:sldId id="277" r:id="rId25"/>
    <p:sldId id="278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946" y="394166"/>
            <a:ext cx="9745054" cy="3034834"/>
          </a:xfrm>
        </p:spPr>
        <p:txBody>
          <a:bodyPr>
            <a:normAutofit/>
          </a:bodyPr>
          <a:lstStyle/>
          <a:p>
            <a:pPr rtl="0"/>
            <a:r>
              <a:rPr lang="ru-RU" b="1" dirty="0" smtClean="0"/>
              <a:t>Анализ и обработка признаков во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временных</a:t>
            </a:r>
            <a:r>
              <a:rPr lang="en-US" b="1" dirty="0" smtClean="0"/>
              <a:t> </a:t>
            </a:r>
            <a:r>
              <a:rPr lang="en-US" b="1" dirty="0" err="1" smtClean="0"/>
              <a:t>ряд</a:t>
            </a:r>
            <a:r>
              <a:rPr lang="ru-RU" b="1" dirty="0" smtClean="0"/>
              <a:t>ах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E6ACEE-330D-41E3-B6ED-241B20D52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6730" y="3429000"/>
            <a:ext cx="9144000" cy="2906338"/>
          </a:xfrm>
        </p:spPr>
        <p:txBody>
          <a:bodyPr>
            <a:normAutofit/>
          </a:bodyPr>
          <a:lstStyle/>
          <a:p>
            <a:pPr algn="l" rtl="0"/>
            <a:r>
              <a:rPr lang="ru-RU" dirty="0" smtClean="0"/>
              <a:t>Признаки </a:t>
            </a:r>
            <a:r>
              <a:rPr lang="en-US" dirty="0" smtClean="0"/>
              <a:t>в </a:t>
            </a:r>
            <a:r>
              <a:rPr lang="en-US" dirty="0"/>
              <a:t>анализе временных рядов</a:t>
            </a:r>
            <a:r>
              <a:rPr lang="en-US" dirty="0" smtClean="0"/>
              <a:t>.</a:t>
            </a:r>
          </a:p>
          <a:p>
            <a:pPr algn="l" rtl="0"/>
            <a:r>
              <a:rPr lang="ru-RU" dirty="0" smtClean="0"/>
              <a:t>Особенности </a:t>
            </a:r>
            <a:r>
              <a:rPr lang="en-US" dirty="0" err="1" smtClean="0"/>
              <a:t>разведо</a:t>
            </a:r>
            <a:r>
              <a:rPr lang="ru-RU" dirty="0" err="1" smtClean="0"/>
              <a:t>чного</a:t>
            </a:r>
            <a:r>
              <a:rPr lang="en-US" dirty="0" smtClean="0"/>
              <a:t> </a:t>
            </a:r>
            <a:r>
              <a:rPr lang="en-US" dirty="0" err="1" smtClean="0"/>
              <a:t>анализ</a:t>
            </a:r>
            <a:r>
              <a:rPr lang="ru-RU" dirty="0" smtClean="0"/>
              <a:t>а</a:t>
            </a:r>
            <a:r>
              <a:rPr lang="en-US" dirty="0" smtClean="0"/>
              <a:t> данных;</a:t>
            </a:r>
          </a:p>
          <a:p>
            <a:pPr algn="l" rtl="0"/>
            <a:r>
              <a:rPr lang="en-US" dirty="0" smtClean="0"/>
              <a:t>Некоторые </a:t>
            </a:r>
            <a:r>
              <a:rPr lang="en-US" dirty="0"/>
              <a:t>методы для </a:t>
            </a:r>
            <a:r>
              <a:rPr lang="en-US" dirty="0" err="1"/>
              <a:t>представления</a:t>
            </a:r>
            <a:r>
              <a:rPr lang="en-US" dirty="0"/>
              <a:t> </a:t>
            </a:r>
            <a:r>
              <a:rPr lang="ru-RU" dirty="0" smtClean="0"/>
              <a:t>признаков</a:t>
            </a:r>
            <a:r>
              <a:rPr lang="en-US" dirty="0" smtClean="0"/>
              <a:t> </a:t>
            </a:r>
            <a:r>
              <a:rPr lang="en-US" dirty="0"/>
              <a:t>в </a:t>
            </a:r>
            <a:r>
              <a:rPr lang="en-US" dirty="0" err="1" smtClean="0"/>
              <a:t>временн</a:t>
            </a:r>
            <a:r>
              <a:rPr lang="ru-RU" dirty="0" err="1" smtClean="0"/>
              <a:t>ых</a:t>
            </a:r>
            <a:r>
              <a:rPr lang="ru-RU" dirty="0" smtClean="0"/>
              <a:t> рядах</a:t>
            </a:r>
            <a:r>
              <a:rPr lang="en-US" dirty="0" smtClean="0"/>
              <a:t>;</a:t>
            </a:r>
          </a:p>
          <a:p>
            <a:pPr algn="l" rtl="0"/>
            <a:r>
              <a:rPr lang="en-US" dirty="0" smtClean="0"/>
              <a:t>Рассмотрение </a:t>
            </a:r>
            <a:r>
              <a:rPr lang="en-US" dirty="0"/>
              <a:t>методов извлечения признаков из временных рядов</a:t>
            </a:r>
            <a:r>
              <a:rPr lang="en-US" dirty="0" smtClean="0"/>
              <a:t>;</a:t>
            </a:r>
          </a:p>
          <a:p>
            <a:pPr algn="l" rtl="0"/>
            <a:r>
              <a:rPr lang="en-US" dirty="0" smtClean="0"/>
              <a:t>Некоторые </a:t>
            </a:r>
            <a:r>
              <a:rPr lang="en-US" dirty="0" err="1" smtClean="0"/>
              <a:t>методы</a:t>
            </a:r>
            <a:r>
              <a:rPr lang="en-US" dirty="0" smtClean="0"/>
              <a:t> </a:t>
            </a:r>
            <a:r>
              <a:rPr lang="en-US" dirty="0" err="1" smtClean="0"/>
              <a:t>обработки</a:t>
            </a:r>
            <a:r>
              <a:rPr lang="ru-RU" dirty="0" smtClean="0"/>
              <a:t> и выбора</a:t>
            </a:r>
            <a:r>
              <a:rPr lang="en-US" dirty="0" smtClean="0"/>
              <a:t> признаков в </a:t>
            </a:r>
            <a:r>
              <a:rPr lang="en-US" dirty="0" err="1" smtClean="0"/>
              <a:t>время</a:t>
            </a:r>
            <a:r>
              <a:rPr lang="ru-RU" dirty="0" err="1" smtClean="0"/>
              <a:t>нных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рядах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 err="1" smtClean="0"/>
              <a:t>Представление</a:t>
            </a:r>
            <a:r>
              <a:rPr lang="en-US" b="1" dirty="0" smtClean="0"/>
              <a:t> </a:t>
            </a:r>
            <a:r>
              <a:rPr lang="ru-RU" b="1" dirty="0" smtClean="0"/>
              <a:t>признаков</a:t>
            </a:r>
            <a:r>
              <a:rPr lang="en-US" b="1" dirty="0" smtClean="0"/>
              <a:t>.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5495444" cy="4351338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000" dirty="0" smtClean="0"/>
              <a:t>Один из лучших способов как </a:t>
            </a:r>
            <a:r>
              <a:rPr lang="ru-RU" altLang="ru-RU" sz="2000" dirty="0"/>
              <a:t>делать прогноз </a:t>
            </a:r>
            <a:r>
              <a:rPr lang="ru-RU" altLang="ru-RU" sz="2000" dirty="0" smtClean="0"/>
              <a:t>- </a:t>
            </a:r>
            <a:r>
              <a:rPr lang="ru-RU" altLang="ru-RU" sz="2000" dirty="0"/>
              <a:t>является </a:t>
            </a:r>
            <a:r>
              <a:rPr lang="ru-RU" altLang="ru-RU" sz="2000" dirty="0" smtClean="0"/>
              <a:t>использование </a:t>
            </a:r>
            <a:r>
              <a:rPr lang="ru-RU" altLang="ru-RU" sz="2000" dirty="0"/>
              <a:t>так называемых </a:t>
            </a:r>
            <a:r>
              <a:rPr lang="ru-RU" altLang="ru-RU" sz="2000" dirty="0" smtClean="0"/>
              <a:t>техник </a:t>
            </a:r>
            <a:r>
              <a:rPr lang="ru-RU" altLang="ru-RU" sz="2000" b="1" dirty="0" smtClean="0"/>
              <a:t>Снижения Прогноза</a:t>
            </a:r>
            <a:r>
              <a:rPr lang="ru-RU" altLang="ru-RU" sz="2000" dirty="0" smtClean="0"/>
              <a:t>, которые являются трансформацией </a:t>
            </a:r>
            <a:r>
              <a:rPr lang="ru-RU" altLang="ru-RU" sz="2000" dirty="0"/>
              <a:t>из </a:t>
            </a:r>
            <a:r>
              <a:rPr lang="ru-RU" altLang="ru-RU" sz="2000" dirty="0" smtClean="0"/>
              <a:t>проблемы дальнего </a:t>
            </a:r>
            <a:r>
              <a:rPr lang="ru-RU" altLang="ru-RU" sz="2000" dirty="0"/>
              <a:t>горизонта к </a:t>
            </a:r>
            <a:r>
              <a:rPr lang="ru-RU" altLang="ru-RU" sz="2000" dirty="0" smtClean="0"/>
              <a:t> скользящему окну с проблемой ближнего горизонта.</a:t>
            </a:r>
            <a:endParaRPr lang="en-US" altLang="ru-RU" sz="2000" dirty="0"/>
          </a:p>
          <a:p>
            <a:pPr lvl="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000" dirty="0" smtClean="0"/>
              <a:t>Это может быть </a:t>
            </a:r>
            <a:r>
              <a:rPr lang="ru-RU" altLang="ru-RU" sz="2000" dirty="0" err="1" smtClean="0"/>
              <a:t>выполненно</a:t>
            </a:r>
            <a:r>
              <a:rPr lang="ru-RU" altLang="ru-RU" sz="2000" dirty="0" smtClean="0"/>
              <a:t> методом </a:t>
            </a:r>
            <a:r>
              <a:rPr lang="ru-RU" altLang="ru-RU" sz="2000" dirty="0" err="1" smtClean="0"/>
              <a:t>make_reduction</a:t>
            </a:r>
            <a:r>
              <a:rPr lang="ru-RU" altLang="ru-RU" sz="2000" dirty="0" smtClean="0"/>
              <a:t>.</a:t>
            </a:r>
            <a:endParaRPr lang="en-US" alt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75" y="1312237"/>
            <a:ext cx="4655225" cy="50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r>
              <a:rPr lang="en-US" b="1" dirty="0" err="1"/>
              <a:t>Представление</a:t>
            </a:r>
            <a:r>
              <a:rPr lang="en-US" b="1" dirty="0"/>
              <a:t> </a:t>
            </a:r>
            <a:r>
              <a:rPr lang="ru-RU" b="1" dirty="0"/>
              <a:t>признаков</a:t>
            </a:r>
            <a:r>
              <a:rPr lang="en-US" b="1" dirty="0"/>
              <a:t>.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784704" cy="4351338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Пример временного </a:t>
            </a:r>
            <a:r>
              <a:rPr lang="en-US" dirty="0" err="1" smtClean="0"/>
              <a:t>ряда</a:t>
            </a:r>
            <a:r>
              <a:rPr lang="en-US" dirty="0" smtClean="0"/>
              <a:t> </a:t>
            </a:r>
            <a:r>
              <a:rPr lang="en-US" b="1" dirty="0" err="1" smtClean="0"/>
              <a:t>представление</a:t>
            </a:r>
            <a:r>
              <a:rPr lang="ru-RU" b="1" dirty="0" smtClean="0"/>
              <a:t> скользящим окном</a:t>
            </a:r>
            <a:endParaRPr lang="en-US" sz="1600" dirty="0" smtClean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162175"/>
            <a:ext cx="6505575" cy="3619500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0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ru-RU" b="1" dirty="0" smtClean="0"/>
              <a:t>Представление признаков</a:t>
            </a:r>
            <a:r>
              <a:rPr lang="en-US" b="1" dirty="0" smtClean="0"/>
              <a:t>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3588793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 -</a:t>
            </a:r>
            <a:br>
              <a:rPr lang="en-US" sz="2000" dirty="0"/>
            </a:br>
            <a:r>
              <a:rPr lang="ru-RU" sz="2000" b="1" dirty="0" smtClean="0"/>
              <a:t>Получение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многомерн</a:t>
            </a:r>
            <a:r>
              <a:rPr lang="ru-RU" sz="2000" b="1" dirty="0" smtClean="0"/>
              <a:t>ого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временно</a:t>
            </a:r>
            <a:r>
              <a:rPr lang="ru-RU" sz="2000" b="1" dirty="0" err="1" smtClean="0"/>
              <a:t>го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ряд</a:t>
            </a:r>
            <a:r>
              <a:rPr lang="ru-RU" sz="2000" b="1" dirty="0" smtClean="0"/>
              <a:t>а </a:t>
            </a:r>
            <a:r>
              <a:rPr lang="en-US" sz="2000" b="1" dirty="0" err="1" smtClean="0"/>
              <a:t>из</a:t>
            </a:r>
            <a:r>
              <a:rPr lang="en-US" sz="2000" b="1" dirty="0" smtClean="0"/>
              <a:t> </a:t>
            </a:r>
            <a:r>
              <a:rPr lang="en-US" sz="2000" b="1" dirty="0"/>
              <a:t>одномерного</a:t>
            </a:r>
            <a:r>
              <a:rPr lang="en-US" sz="2000" dirty="0"/>
              <a:t> для оценки </a:t>
            </a:r>
            <a:r>
              <a:rPr lang="en-US" sz="2000" dirty="0" err="1"/>
              <a:t>важности</a:t>
            </a:r>
            <a:r>
              <a:rPr lang="en-US" sz="2000" dirty="0"/>
              <a:t> </a:t>
            </a:r>
            <a:r>
              <a:rPr lang="ru-RU" sz="2000" dirty="0" smtClean="0"/>
              <a:t>признаков</a:t>
            </a:r>
            <a:endParaRPr lang="en-US" sz="1200" dirty="0" smtClean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714" y="1418602"/>
            <a:ext cx="7570438" cy="51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ru-RU" b="1" dirty="0" smtClean="0"/>
              <a:t>Представление признаков</a:t>
            </a:r>
            <a:r>
              <a:rPr lang="en-US" b="1" dirty="0" smtClean="0"/>
              <a:t>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9684793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 </a:t>
            </a:r>
            <a:r>
              <a:rPr lang="en-US" sz="2000" b="1" dirty="0"/>
              <a:t>Символьное представление временного ряда (грубое квантование)</a:t>
            </a:r>
            <a:r>
              <a:rPr lang="en-US" sz="2000" dirty="0"/>
              <a:t>.</a:t>
            </a:r>
            <a:endParaRPr lang="en-US" sz="1050" dirty="0" smtClean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72" y="2166641"/>
            <a:ext cx="6471728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Представление в частотной области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</a:pPr>
            <a:r>
              <a:rPr lang="en-US" sz="2000" dirty="0" smtClean="0"/>
              <a:t>Временной ряд также может быть представлен в виде его спектра, то есть в частотной области (в противоположность временной области).</a:t>
            </a:r>
            <a:br>
              <a:rPr lang="en-US" sz="2000" dirty="0" smtClean="0"/>
            </a:br>
            <a:r>
              <a:rPr lang="en-US" sz="2000" dirty="0" smtClean="0"/>
              <a:t>Для рядов с неизменным поведением тренда и другими </a:t>
            </a:r>
            <a:r>
              <a:rPr lang="en-US" sz="2000" dirty="0" err="1" smtClean="0"/>
              <a:t>параметрами</a:t>
            </a:r>
            <a:r>
              <a:rPr lang="en-US" sz="2000" dirty="0" smtClean="0"/>
              <a:t> </a:t>
            </a:r>
            <a:r>
              <a:rPr lang="en-US" sz="2000" dirty="0" err="1" smtClean="0"/>
              <a:t>представлени</a:t>
            </a:r>
            <a:r>
              <a:rPr lang="ru-RU" sz="2000" dirty="0" smtClean="0"/>
              <a:t>я </a:t>
            </a:r>
            <a:r>
              <a:rPr lang="ru-RU" sz="2000" dirty="0" smtClean="0"/>
              <a:t>во</a:t>
            </a:r>
            <a:r>
              <a:rPr lang="en-US" sz="2000" dirty="0" smtClean="0"/>
              <a:t> времени и </a:t>
            </a:r>
            <a:r>
              <a:rPr lang="ru-RU" sz="2000" dirty="0" smtClean="0"/>
              <a:t>по </a:t>
            </a:r>
            <a:r>
              <a:rPr lang="en-US" sz="2000" dirty="0" err="1" smtClean="0"/>
              <a:t>частот</a:t>
            </a:r>
            <a:r>
              <a:rPr lang="ru-RU" sz="2000" dirty="0" smtClean="0"/>
              <a:t>е</a:t>
            </a:r>
            <a:r>
              <a:rPr lang="en-US" sz="2000" dirty="0" smtClean="0"/>
              <a:t> будет одинаково информативным.</a:t>
            </a:r>
            <a:br>
              <a:rPr lang="en-US" sz="2000" dirty="0" smtClean="0"/>
            </a:br>
            <a:r>
              <a:rPr lang="en-US" sz="2000" dirty="0" smtClean="0"/>
              <a:t>Если </a:t>
            </a:r>
            <a:r>
              <a:rPr lang="en-US" sz="2000" dirty="0" err="1" smtClean="0"/>
              <a:t>есть</a:t>
            </a:r>
            <a:r>
              <a:rPr lang="en-US" sz="2000" dirty="0" smtClean="0"/>
              <a:t> </a:t>
            </a:r>
            <a:r>
              <a:rPr lang="ru-RU" sz="2000" dirty="0" smtClean="0"/>
              <a:t>непостоянство</a:t>
            </a:r>
            <a:r>
              <a:rPr lang="en-US" sz="2000" dirty="0" smtClean="0"/>
              <a:t>, </a:t>
            </a:r>
            <a:r>
              <a:rPr lang="en-US" sz="2000" dirty="0" smtClean="0"/>
              <a:t>то может применяться комбинированное частотно-временное представление.</a:t>
            </a:r>
          </a:p>
          <a:p>
            <a:pPr algn="l" rtl="0">
              <a:lnSpc>
                <a:spcPct val="100000"/>
              </a:lnSpc>
            </a:pPr>
            <a:r>
              <a:rPr lang="en-US" sz="2000" dirty="0"/>
              <a:t>И временная, и частотная области позволяют полностью </a:t>
            </a:r>
            <a:r>
              <a:rPr lang="en-US" sz="2000" dirty="0" err="1"/>
              <a:t>представить</a:t>
            </a:r>
            <a:r>
              <a:rPr lang="en-US" sz="2000" dirty="0"/>
              <a:t> </a:t>
            </a:r>
            <a:r>
              <a:rPr lang="ru-RU" sz="2000" dirty="0" smtClean="0"/>
              <a:t>временной ряд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В некоторых случаях частотное или частотно-временное представление может быть более удобным.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98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Представление в частотной области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92194" y="1247687"/>
                <a:ext cx="11422879" cy="5112827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Примерами этого подхода являются вейвлет-преобразование, преобразование Гильберта-Хуанга (разложение по эмпирическим модам) и другие методы мелкозернистого (прецизионного) анализа временных рядов. Самый простой способ получить частотное представление - использовать цифровое преобразование Фурье: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sz="2000"/>
                            <m:t>exp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спектр (комплексный) временного ряда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- набор частот,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=0,..,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На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практике вместо цифрового преобразования Фурье применяется быстрое преобразование Фурье (БПФ). Этот подход намного быстрее (имеет порядок вычислительной сложности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𝑁𝑙𝑜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(в то время как цифровое преобразование Фурье имеет порядок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).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Как видно, представление спектра имеет свою модульную и фазовую часть (как каждый комплексный ряд),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)=|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)|</m:t>
                      </m:r>
                      <m:r>
                        <m:rPr>
                          <m:nor/>
                        </m:rPr>
                        <a:rPr lang="en-US" sz="2000"/>
                        <m:t>exp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sz="2000"/>
                        <m:t>arg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))),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arg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en-US" sz="2000"/>
                      <m:t>arctan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𝑖𝑚𝑎𝑔𝑒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))/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ru-RU" sz="2000" dirty="0" smtClean="0"/>
                  <a:t> </a:t>
                </a:r>
                <a:r>
                  <a:rPr lang="en-US" sz="2000" dirty="0"/>
                  <a:t>Но в дальнейшем мы обычно будем иметь в виду только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194" y="1247687"/>
                <a:ext cx="11422879" cy="5112827"/>
              </a:xfrm>
              <a:blipFill>
                <a:blip r:embed="rId2"/>
                <a:stretch>
                  <a:fillRect l="-480" t="-716" r="-587" b="-4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59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Представление в частотной области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algn="l" rtl="0"/>
            <a:endParaRPr lang="en-US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r="49745"/>
          <a:stretch/>
        </p:blipFill>
        <p:spPr>
          <a:xfrm>
            <a:off x="307975" y="1470990"/>
            <a:ext cx="4997450" cy="2458403"/>
          </a:xfrm>
          <a:prstGeom prst="rect">
            <a:avLst/>
          </a:prstGeom>
        </p:spPr>
      </p:pic>
      <p:sp>
        <p:nvSpPr>
          <p:cNvPr id="13" name="AutoShape 4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90" y="2108068"/>
            <a:ext cx="3933748" cy="449956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/>
          <a:srcRect l="50830"/>
          <a:stretch/>
        </p:blipFill>
        <p:spPr>
          <a:xfrm>
            <a:off x="188410" y="4029022"/>
            <a:ext cx="4889500" cy="245840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451928" y="12609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Взяв спектр с некоторым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движущимся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окном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мы можем получить частотно-временное (3-мерное) представление временного ряда.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1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Представление в частотной области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i="1" dirty="0" smtClean="0">
                <a:solidFill>
                  <a:srgbClr val="000000"/>
                </a:solidFill>
              </a:rPr>
              <a:t>Заметка: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в </a:t>
            </a:r>
            <a:r>
              <a:rPr lang="ru-RU" altLang="ru-RU" sz="2000" dirty="0" smtClean="0"/>
              <a:t>частотной области нет смысла говорить о тренде, сезонности и т.д.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smtClean="0"/>
              <a:t>Тренд </a:t>
            </a:r>
            <a:r>
              <a:rPr lang="ru-RU" altLang="ru-RU" sz="2000" dirty="0"/>
              <a:t>(включая циклический часть) является в самый </a:t>
            </a:r>
            <a:r>
              <a:rPr lang="ru-RU" altLang="ru-RU" sz="2000" dirty="0" smtClean="0"/>
              <a:t>низкочастотной частью </a:t>
            </a:r>
            <a:r>
              <a:rPr lang="ru-RU" altLang="ru-RU" sz="2000" dirty="0"/>
              <a:t>из в спектр с </a:t>
            </a:r>
            <a:r>
              <a:rPr lang="ru-RU" altLang="ru-RU" sz="2000" dirty="0" smtClean="0"/>
              <a:t>относительно </a:t>
            </a:r>
            <a:r>
              <a:rPr lang="ru-RU" altLang="ru-RU" sz="2000" dirty="0"/>
              <a:t>высокий интенсивность(амплитуда).</a:t>
            </a:r>
            <a:br>
              <a:rPr lang="ru-RU" altLang="ru-RU" sz="2000" dirty="0"/>
            </a:br>
            <a:r>
              <a:rPr lang="ru-RU" altLang="ru-RU" sz="2000" dirty="0" smtClean="0"/>
              <a:t>Уровень </a:t>
            </a:r>
            <a:r>
              <a:rPr lang="ru-RU" altLang="ru-RU" sz="2000" dirty="0"/>
              <a:t>является в нулевая частота </a:t>
            </a:r>
            <a:r>
              <a:rPr lang="ru-RU" altLang="ru-RU" sz="2000" dirty="0" smtClean="0"/>
              <a:t>спектра.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smtClean="0"/>
              <a:t>Сезонность </a:t>
            </a:r>
            <a:r>
              <a:rPr lang="ru-RU" altLang="ru-RU" sz="2000" dirty="0"/>
              <a:t>является в относительно </a:t>
            </a:r>
            <a:r>
              <a:rPr lang="ru-RU" altLang="ru-RU" sz="2000" dirty="0" smtClean="0"/>
              <a:t>высокочастотная </a:t>
            </a:r>
            <a:r>
              <a:rPr lang="ru-RU" altLang="ru-RU" sz="2000" dirty="0"/>
              <a:t>часть </a:t>
            </a:r>
            <a:r>
              <a:rPr lang="ru-RU" altLang="ru-RU" sz="2000" dirty="0" smtClean="0"/>
              <a:t>спектра, она  часто с относительно </a:t>
            </a:r>
            <a:r>
              <a:rPr lang="ru-RU" altLang="ru-RU" sz="2000" dirty="0"/>
              <a:t>небольшой интенсивность(амплитуда).</a:t>
            </a:r>
            <a:br>
              <a:rPr lang="ru-RU" altLang="ru-RU" sz="2000" dirty="0"/>
            </a:br>
            <a:r>
              <a:rPr lang="ru-RU" altLang="ru-RU" sz="2000" dirty="0" err="1" smtClean="0"/>
              <a:t>Нестационарность</a:t>
            </a:r>
            <a:r>
              <a:rPr lang="ru-RU" altLang="ru-RU" sz="2000" dirty="0" smtClean="0"/>
              <a:t> временного ряда может быть обнаружена как изменение в поведении спектра в разных интервалах времени.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/>
              <a:t>Извлечение </a:t>
            </a:r>
            <a:r>
              <a:rPr lang="ru-RU" altLang="ru-RU" sz="2000" dirty="0" smtClean="0"/>
              <a:t>некоторых частей </a:t>
            </a:r>
            <a:r>
              <a:rPr lang="ru-RU" altLang="ru-RU" sz="2000" dirty="0"/>
              <a:t>из </a:t>
            </a:r>
            <a:r>
              <a:rPr lang="ru-RU" altLang="ru-RU" sz="2000" dirty="0" smtClean="0"/>
              <a:t>временного ряда </a:t>
            </a:r>
            <a:r>
              <a:rPr lang="ru-RU" altLang="ru-RU" sz="2000" dirty="0"/>
              <a:t>(т.е</a:t>
            </a:r>
            <a:r>
              <a:rPr lang="ru-RU" altLang="ru-RU" sz="2000" dirty="0" smtClean="0"/>
              <a:t>. тренд </a:t>
            </a:r>
            <a:r>
              <a:rPr lang="ru-RU" altLang="ru-RU" sz="2000" dirty="0"/>
              <a:t>или </a:t>
            </a:r>
            <a:r>
              <a:rPr lang="ru-RU" altLang="ru-RU" sz="2000" dirty="0" smtClean="0"/>
              <a:t>цикличность) равно </a:t>
            </a:r>
            <a:r>
              <a:rPr lang="ru-RU" altLang="ru-RU" sz="2000" dirty="0"/>
              <a:t>НЧ </a:t>
            </a:r>
            <a:r>
              <a:rPr lang="ru-RU" altLang="ru-RU" sz="2000" dirty="0" smtClean="0"/>
              <a:t>фильтрации </a:t>
            </a:r>
            <a:r>
              <a:rPr lang="ru-RU" altLang="ru-RU" sz="2000" dirty="0"/>
              <a:t>в </a:t>
            </a:r>
            <a:r>
              <a:rPr lang="ru-RU" altLang="ru-RU" sz="2000" dirty="0" smtClean="0"/>
              <a:t>частотном представление. Извлечение частотности равно ВЧ фильтрации.</a:t>
            </a:r>
            <a:endParaRPr lang="ru-RU" alt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12775" y="4746478"/>
            <a:ext cx="2313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Пример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оконного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преобразования Фурье временных рядов</a:t>
            </a:r>
            <a:endParaRPr lang="ru-RU" dirty="0"/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6" y="4587366"/>
            <a:ext cx="6419849" cy="213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0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Представление в частотной области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Пример удаления сезонной составляющей с помощью низкочастотной фильтрации в спектральной области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308" y="2589376"/>
            <a:ext cx="5453935" cy="38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Преобразования временных рядов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112827"/>
          </a:xfrm>
        </p:spPr>
        <p:txBody>
          <a:bodyPr>
            <a:noAutofit/>
          </a:bodyPr>
          <a:lstStyle/>
          <a:p>
            <a:pPr algn="l" rtl="0"/>
            <a:r>
              <a:rPr lang="en-US" dirty="0"/>
              <a:t>Типы </a:t>
            </a:r>
            <a:r>
              <a:rPr lang="en-US" b="1" dirty="0"/>
              <a:t>преобразования временных рядов</a:t>
            </a:r>
            <a:r>
              <a:rPr lang="en-US" dirty="0"/>
              <a:t>:</a:t>
            </a:r>
          </a:p>
          <a:p>
            <a:pPr algn="l" rtl="0"/>
            <a:r>
              <a:rPr lang="ru-RU" dirty="0" smtClean="0"/>
              <a:t>Степенное </a:t>
            </a:r>
            <a:r>
              <a:rPr lang="en-US" dirty="0" err="1" smtClean="0"/>
              <a:t>Преобразование</a:t>
            </a:r>
            <a:r>
              <a:rPr lang="en-US" dirty="0" smtClean="0"/>
              <a:t>.</a:t>
            </a:r>
            <a:endParaRPr lang="en-US" dirty="0"/>
          </a:p>
          <a:p>
            <a:pPr algn="l" rtl="0"/>
            <a:r>
              <a:rPr lang="en-US" dirty="0" smtClean="0"/>
              <a:t>log-</a:t>
            </a:r>
            <a:r>
              <a:rPr lang="en-US" dirty="0" err="1" smtClean="0"/>
              <a:t>exp</a:t>
            </a:r>
            <a:r>
              <a:rPr lang="en-US" dirty="0" smtClean="0"/>
              <a:t> </a:t>
            </a:r>
            <a:r>
              <a:rPr lang="en-US" dirty="0"/>
              <a:t>Преобразовать.</a:t>
            </a:r>
          </a:p>
          <a:p>
            <a:pPr algn="l" rtl="0"/>
            <a:r>
              <a:rPr lang="en-US" dirty="0"/>
              <a:t>Преобразование Бокса-Кокса.</a:t>
            </a:r>
          </a:p>
          <a:p>
            <a:pPr algn="l" rtl="0"/>
            <a:r>
              <a:rPr lang="en-US" dirty="0" err="1" smtClean="0"/>
              <a:t>Сезонн</a:t>
            </a:r>
            <a:r>
              <a:rPr lang="ru-RU" dirty="0" err="1" smtClean="0"/>
              <a:t>ое</a:t>
            </a:r>
            <a:r>
              <a:rPr lang="ru-RU" dirty="0" smtClean="0"/>
              <a:t> дифференцирование</a:t>
            </a:r>
            <a:r>
              <a:rPr lang="en-US" dirty="0" smtClean="0"/>
              <a:t>.</a:t>
            </a:r>
            <a:endParaRPr lang="en-US" dirty="0"/>
          </a:p>
          <a:p>
            <a:r>
              <a:rPr lang="ru-RU" dirty="0" smtClean="0"/>
              <a:t>дифференцирование</a:t>
            </a:r>
            <a:r>
              <a:rPr lang="en-US" dirty="0" smtClean="0"/>
              <a:t> </a:t>
            </a:r>
            <a:r>
              <a:rPr lang="en-US" dirty="0" err="1" smtClean="0"/>
              <a:t>тренда</a:t>
            </a:r>
            <a:r>
              <a:rPr lang="en-US" dirty="0" smtClean="0"/>
              <a:t>.</a:t>
            </a:r>
            <a:endParaRPr lang="en-US" dirty="0"/>
          </a:p>
          <a:p>
            <a:pPr algn="l" rtl="0"/>
            <a:r>
              <a:rPr lang="en-US" dirty="0"/>
              <a:t>Стандартизация.</a:t>
            </a:r>
          </a:p>
          <a:p>
            <a:pPr algn="l" rtl="0"/>
            <a:r>
              <a:rPr lang="en-US" dirty="0" err="1" smtClean="0"/>
              <a:t>Нормализация</a:t>
            </a:r>
            <a:r>
              <a:rPr lang="en-US" dirty="0" smtClean="0"/>
              <a:t>.</a:t>
            </a:r>
            <a:endParaRPr lang="ru-RU" dirty="0" smtClean="0"/>
          </a:p>
          <a:p>
            <a:pPr algn="l" rtl="0"/>
            <a:r>
              <a:rPr lang="ru-RU" dirty="0" smtClean="0"/>
              <a:t>Обратимая фильтрация.</a:t>
            </a:r>
          </a:p>
          <a:p>
            <a:pPr algn="l" rtl="0"/>
            <a:r>
              <a:rPr lang="ru-RU" dirty="0" smtClean="0"/>
              <a:t>И т.д.</a:t>
            </a:r>
            <a:endParaRPr lang="en-US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rmAutofit/>
          </a:bodyPr>
          <a:lstStyle/>
          <a:p>
            <a:pPr algn="l" rtl="0"/>
            <a:r>
              <a:rPr lang="ru-RU" b="1" dirty="0" err="1" smtClean="0"/>
              <a:t>Признакии</a:t>
            </a:r>
            <a:r>
              <a:rPr lang="ru-RU" b="1" dirty="0" smtClean="0"/>
              <a:t> </a:t>
            </a:r>
            <a:r>
              <a:rPr lang="en-US" b="1" dirty="0" smtClean="0"/>
              <a:t>в </a:t>
            </a:r>
            <a:r>
              <a:rPr lang="en-US" b="1" dirty="0"/>
              <a:t>анализе временных рядов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D767B6-15E9-44FE-83F3-68423D4C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12" y="1102406"/>
            <a:ext cx="10797988" cy="5593223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ru-RU" sz="2000" b="1" u="sng" dirty="0" smtClean="0"/>
              <a:t>Анализ и обработку признаков во временных рядах </a:t>
            </a:r>
            <a:r>
              <a:rPr lang="en-US" sz="2000" u="sng" dirty="0" err="1" smtClean="0"/>
              <a:t>можно</a:t>
            </a:r>
            <a:r>
              <a:rPr lang="en-US" sz="2000" u="sng" dirty="0" smtClean="0"/>
              <a:t> </a:t>
            </a:r>
            <a:r>
              <a:rPr lang="en-US" sz="2000" u="sng" dirty="0"/>
              <a:t>определить как процесс выбора и предварительной обработки </a:t>
            </a:r>
            <a:r>
              <a:rPr lang="en-US" sz="2000" u="sng" dirty="0" err="1"/>
              <a:t>значимых</a:t>
            </a:r>
            <a:r>
              <a:rPr lang="en-US" sz="2000" u="sng" dirty="0"/>
              <a:t> </a:t>
            </a:r>
            <a:r>
              <a:rPr lang="ru-RU" sz="2000" u="sng" dirty="0" smtClean="0"/>
              <a:t>признаков</a:t>
            </a:r>
            <a:r>
              <a:rPr lang="en-US" sz="2000" u="sng" dirty="0" smtClean="0"/>
              <a:t> </a:t>
            </a:r>
            <a:r>
              <a:rPr lang="en-US" sz="2000" u="sng" dirty="0"/>
              <a:t>и исключения из временных </a:t>
            </a:r>
            <a:r>
              <a:rPr lang="en-US" sz="2000" u="sng" dirty="0" err="1"/>
              <a:t>рядов</a:t>
            </a:r>
            <a:r>
              <a:rPr lang="en-US" sz="2000" u="sng" dirty="0"/>
              <a:t> </a:t>
            </a:r>
            <a:r>
              <a:rPr lang="ru-RU" sz="2000" u="sng" dirty="0" smtClean="0"/>
              <a:t>признаков</a:t>
            </a:r>
            <a:r>
              <a:rPr lang="en-US" sz="2000" u="sng" dirty="0" smtClean="0"/>
              <a:t>, </a:t>
            </a:r>
            <a:r>
              <a:rPr lang="en-US" sz="2000" u="sng" dirty="0"/>
              <a:t>которые не имеют отношения к </a:t>
            </a:r>
            <a:r>
              <a:rPr lang="en-US" sz="2000" u="sng" dirty="0" err="1" smtClean="0"/>
              <a:t>задаче</a:t>
            </a:r>
            <a:r>
              <a:rPr lang="en-US" sz="2000" u="sng" dirty="0" smtClean="0"/>
              <a:t>.</a:t>
            </a:r>
            <a:r>
              <a:rPr lang="ru-RU" sz="2000" u="sng" dirty="0" smtClean="0"/>
              <a:t> </a:t>
            </a:r>
          </a:p>
          <a:p>
            <a:r>
              <a:rPr lang="ru-RU" sz="2100" i="1" dirty="0"/>
              <a:t>Анализ и обработка признаков</a:t>
            </a:r>
            <a:r>
              <a:rPr lang="en-US" sz="2100" i="1" dirty="0"/>
              <a:t> </a:t>
            </a:r>
            <a:r>
              <a:rPr lang="en-US" sz="2000" i="1" dirty="0"/>
              <a:t>включает следующие задачи.</a:t>
            </a:r>
            <a:endParaRPr lang="en-US" sz="2000" dirty="0"/>
          </a:p>
          <a:p>
            <a:pPr lvl="1" algn="l" rtl="0"/>
            <a:r>
              <a:rPr lang="ru-RU" sz="2000" b="1" dirty="0" err="1" smtClean="0"/>
              <a:t>Разведовательный</a:t>
            </a:r>
            <a:r>
              <a:rPr lang="en-US" sz="2000" b="1" dirty="0" smtClean="0"/>
              <a:t> </a:t>
            </a:r>
            <a:r>
              <a:rPr lang="en-US" sz="2000" b="1" dirty="0"/>
              <a:t>анализ данных, EDA</a:t>
            </a:r>
            <a:r>
              <a:rPr lang="en-US" sz="2000" dirty="0"/>
              <a:t> (визуализация данных, предварительный ручной </a:t>
            </a:r>
            <a:r>
              <a:rPr lang="en-US" sz="2000" dirty="0" err="1"/>
              <a:t>анализ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без учителя</a:t>
            </a:r>
            <a:r>
              <a:rPr lang="en-US" sz="2000" dirty="0" smtClean="0"/>
              <a:t>), </a:t>
            </a:r>
            <a:r>
              <a:rPr lang="ru-RU" sz="2000" dirty="0" smtClean="0"/>
              <a:t>и </a:t>
            </a:r>
            <a:r>
              <a:rPr lang="en-US" sz="2000" dirty="0" err="1" smtClean="0"/>
              <a:t>так</a:t>
            </a:r>
            <a:r>
              <a:rPr lang="en-US" sz="2000" dirty="0" smtClean="0"/>
              <a:t> </a:t>
            </a:r>
            <a:r>
              <a:rPr lang="en-US" sz="2000" dirty="0" err="1"/>
              <a:t>далее</a:t>
            </a:r>
            <a:r>
              <a:rPr lang="en-US" sz="2000" dirty="0"/>
              <a:t>. </a:t>
            </a:r>
            <a:endParaRPr lang="ru-RU" sz="2000" dirty="0" smtClean="0"/>
          </a:p>
          <a:p>
            <a:pPr lvl="1" algn="l" rtl="0"/>
            <a:r>
              <a:rPr lang="ru-RU" sz="2000" b="1" dirty="0" smtClean="0"/>
              <a:t>Представление признаков </a:t>
            </a:r>
            <a:r>
              <a:rPr lang="en-US" sz="2000" dirty="0" smtClean="0"/>
              <a:t>(и </a:t>
            </a:r>
            <a:r>
              <a:rPr lang="en-US" sz="2000" dirty="0"/>
              <a:t>представление временных рядов), (тренд-сезонная декомпозиция, </a:t>
            </a:r>
            <a:r>
              <a:rPr lang="ru-RU" sz="2000" dirty="0" smtClean="0"/>
              <a:t>мешок</a:t>
            </a:r>
            <a:r>
              <a:rPr lang="en-US" sz="2000" dirty="0" smtClean="0"/>
              <a:t> </a:t>
            </a:r>
            <a:r>
              <a:rPr lang="en-US" sz="2000" dirty="0" err="1" smtClean="0"/>
              <a:t>слов</a:t>
            </a:r>
            <a:r>
              <a:rPr lang="ru-RU" sz="2000" dirty="0" smtClean="0"/>
              <a:t> (символов)</a:t>
            </a:r>
            <a:r>
              <a:rPr lang="en-US" sz="2000" dirty="0" smtClean="0"/>
              <a:t>, </a:t>
            </a:r>
            <a:r>
              <a:rPr lang="en-US" sz="2000" dirty="0" err="1" smtClean="0"/>
              <a:t>спектра</a:t>
            </a:r>
            <a:r>
              <a:rPr lang="ru-RU" sz="2000" dirty="0" err="1" smtClean="0"/>
              <a:t>льный</a:t>
            </a:r>
            <a:r>
              <a:rPr lang="ru-RU" sz="2000" dirty="0" smtClean="0"/>
              <a:t> анализ</a:t>
            </a:r>
            <a:r>
              <a:rPr lang="en-US" sz="2000" dirty="0" smtClean="0"/>
              <a:t>, </a:t>
            </a:r>
            <a:r>
              <a:rPr lang="en-US" sz="2000" dirty="0"/>
              <a:t>вейвлет-разложение, </a:t>
            </a:r>
            <a:r>
              <a:rPr lang="ru-RU" sz="2000" dirty="0" smtClean="0"/>
              <a:t>АКФ</a:t>
            </a:r>
            <a:r>
              <a:rPr lang="en-US" sz="2000" dirty="0" smtClean="0"/>
              <a:t>, </a:t>
            </a:r>
            <a:r>
              <a:rPr lang="ru-RU" sz="2000" dirty="0" smtClean="0"/>
              <a:t>и </a:t>
            </a:r>
            <a:r>
              <a:rPr lang="en-US" sz="2000" dirty="0" err="1" smtClean="0"/>
              <a:t>так</a:t>
            </a:r>
            <a:r>
              <a:rPr lang="en-US" sz="2000" dirty="0" smtClean="0"/>
              <a:t> </a:t>
            </a:r>
            <a:r>
              <a:rPr lang="en-US" sz="2000" dirty="0" err="1" smtClean="0"/>
              <a:t>далее</a:t>
            </a:r>
            <a:r>
              <a:rPr lang="en-US" sz="2000" dirty="0" smtClean="0"/>
              <a:t>).</a:t>
            </a:r>
            <a:endParaRPr lang="en-US" sz="2000" dirty="0"/>
          </a:p>
          <a:p>
            <a:pPr lvl="1" algn="l" rtl="0"/>
            <a:r>
              <a:rPr lang="en-US" sz="2000" b="1" dirty="0" err="1"/>
              <a:t>Извлечение</a:t>
            </a:r>
            <a:r>
              <a:rPr lang="en-US" sz="2000" b="1" dirty="0"/>
              <a:t> </a:t>
            </a:r>
            <a:r>
              <a:rPr lang="ru-RU" sz="2000" b="1" dirty="0" smtClean="0"/>
              <a:t>признаков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err="1" smtClean="0"/>
              <a:t>тренд-сезон</a:t>
            </a:r>
            <a:r>
              <a:rPr lang="en-US" sz="2000" dirty="0" smtClean="0"/>
              <a:t>-</a:t>
            </a:r>
            <a:r>
              <a:rPr lang="ru-RU" sz="2000" dirty="0" smtClean="0"/>
              <a:t>остаток</a:t>
            </a:r>
            <a:r>
              <a:rPr lang="en-US" sz="2000" dirty="0" smtClean="0"/>
              <a:t> </a:t>
            </a:r>
            <a:r>
              <a:rPr lang="en-US" sz="2000" dirty="0" err="1" smtClean="0"/>
              <a:t>декомпозиция</a:t>
            </a:r>
            <a:r>
              <a:rPr lang="en-US" sz="2000" dirty="0" smtClean="0"/>
              <a:t>, </a:t>
            </a:r>
            <a:r>
              <a:rPr lang="en-US" sz="2000" dirty="0"/>
              <a:t>PCA, SSA, </a:t>
            </a:r>
            <a:r>
              <a:rPr lang="en-US" sz="2000" dirty="0" err="1"/>
              <a:t>декомпозиция</a:t>
            </a:r>
            <a:r>
              <a:rPr lang="en-US" sz="2000" dirty="0"/>
              <a:t> </a:t>
            </a:r>
            <a:r>
              <a:rPr lang="ru-RU" sz="2000" dirty="0" smtClean="0"/>
              <a:t>по внутренним модам</a:t>
            </a:r>
            <a:r>
              <a:rPr lang="en-US" sz="2000" dirty="0" smtClean="0"/>
              <a:t>, </a:t>
            </a:r>
            <a:r>
              <a:rPr lang="en-US" sz="2000" dirty="0"/>
              <a:t>извлечение на </a:t>
            </a:r>
            <a:r>
              <a:rPr lang="en-US" sz="2000" dirty="0" err="1"/>
              <a:t>основе</a:t>
            </a:r>
            <a:r>
              <a:rPr lang="en-US" sz="2000" dirty="0"/>
              <a:t> </a:t>
            </a:r>
            <a:r>
              <a:rPr lang="en-US" sz="2000" dirty="0" err="1" smtClean="0"/>
              <a:t>автокодир</a:t>
            </a:r>
            <a:r>
              <a:rPr lang="ru-RU" sz="2000" dirty="0" err="1" smtClean="0"/>
              <a:t>ующей</a:t>
            </a:r>
            <a:r>
              <a:rPr lang="ru-RU" sz="2000" dirty="0" smtClean="0"/>
              <a:t> нейронной сети</a:t>
            </a:r>
            <a:r>
              <a:rPr lang="en-US" sz="2000" dirty="0" smtClean="0"/>
              <a:t>, </a:t>
            </a:r>
            <a:r>
              <a:rPr lang="en-US" sz="2000" dirty="0"/>
              <a:t>обучение представлению, </a:t>
            </a:r>
            <a:r>
              <a:rPr lang="en-US" sz="2000" dirty="0" err="1"/>
              <a:t>приближение</a:t>
            </a:r>
            <a:r>
              <a:rPr lang="en-US" sz="2000" dirty="0"/>
              <a:t> </a:t>
            </a:r>
            <a:r>
              <a:rPr lang="en-US" sz="2000" dirty="0" smtClean="0"/>
              <a:t>ARIMA</a:t>
            </a:r>
            <a:r>
              <a:rPr lang="ru-RU" sz="2000" dirty="0" smtClean="0"/>
              <a:t> и т.д.</a:t>
            </a:r>
            <a:r>
              <a:rPr lang="en-US" sz="2000" dirty="0" smtClean="0"/>
              <a:t>).</a:t>
            </a:r>
            <a:endParaRPr lang="en-US" sz="2000" dirty="0"/>
          </a:p>
          <a:p>
            <a:pPr lvl="1" algn="l" rtl="0"/>
            <a:r>
              <a:rPr lang="en-US" sz="2000" b="1" dirty="0" err="1"/>
              <a:t>Преобразование</a:t>
            </a:r>
            <a:r>
              <a:rPr lang="en-US" sz="2000" b="1" dirty="0"/>
              <a:t> </a:t>
            </a:r>
            <a:r>
              <a:rPr lang="ru-RU" sz="2000" b="1" dirty="0" smtClean="0"/>
              <a:t>признаков</a:t>
            </a:r>
            <a:r>
              <a:rPr lang="en-US" sz="2000" dirty="0" smtClean="0"/>
              <a:t> </a:t>
            </a:r>
            <a:r>
              <a:rPr lang="en-US" sz="2000" dirty="0"/>
              <a:t>(и преобразование временных рядов), (преобразование Бокса-Кокса, дифференцирование, линеаризация или исключение тренда, устранение сезонности, нормализация данных).</a:t>
            </a:r>
          </a:p>
          <a:p>
            <a:pPr lvl="1" algn="l" rtl="0"/>
            <a:r>
              <a:rPr lang="ru-RU" sz="2000" b="1" dirty="0" smtClean="0"/>
              <a:t>Выбор признаков</a:t>
            </a:r>
            <a:r>
              <a:rPr lang="en-US" sz="2000" dirty="0" smtClean="0"/>
              <a:t> </a:t>
            </a:r>
            <a:r>
              <a:rPr lang="en-US" sz="2000" dirty="0"/>
              <a:t>(методы фильтрации, </a:t>
            </a:r>
            <a:r>
              <a:rPr lang="en-US" sz="2000" dirty="0" err="1" smtClean="0"/>
              <a:t>методы</a:t>
            </a:r>
            <a:r>
              <a:rPr lang="ru-RU" sz="2000" dirty="0" smtClean="0"/>
              <a:t> сворачивания</a:t>
            </a:r>
            <a:r>
              <a:rPr lang="en-US" sz="2000" dirty="0" smtClean="0"/>
              <a:t>).</a:t>
            </a:r>
            <a:endParaRPr lang="en-US" sz="2000" dirty="0"/>
          </a:p>
          <a:p>
            <a:pPr lvl="1" algn="l" rtl="0"/>
            <a:r>
              <a:rPr lang="en-US" sz="2000" b="1" dirty="0"/>
              <a:t>Обнаружение </a:t>
            </a:r>
            <a:r>
              <a:rPr lang="en-US" sz="2000" b="1" dirty="0" err="1"/>
              <a:t>аномалий</a:t>
            </a:r>
            <a:r>
              <a:rPr lang="en-US" sz="2000" b="1" dirty="0"/>
              <a:t> </a:t>
            </a:r>
            <a:r>
              <a:rPr lang="en-US" sz="2000" b="1" dirty="0" err="1" smtClean="0"/>
              <a:t>данных</a:t>
            </a:r>
            <a:r>
              <a:rPr lang="ru-RU" sz="2000" b="1" dirty="0" smtClean="0"/>
              <a:t> </a:t>
            </a:r>
            <a:r>
              <a:rPr lang="en-US" sz="2000" dirty="0" smtClean="0"/>
              <a:t>(</a:t>
            </a:r>
            <a:r>
              <a:rPr lang="en-US" sz="2000" dirty="0"/>
              <a:t>обнаружение новизны, выпадающие значения, </a:t>
            </a:r>
            <a:r>
              <a:rPr lang="en-US" sz="2000" dirty="0" err="1" smtClean="0"/>
              <a:t>пропущенные</a:t>
            </a:r>
            <a:r>
              <a:rPr lang="ru-RU" sz="2000" dirty="0" smtClean="0"/>
              <a:t> значения</a:t>
            </a:r>
            <a:r>
              <a:rPr lang="en-US" sz="2000" dirty="0" smtClean="0"/>
              <a:t>).</a:t>
            </a:r>
            <a:endParaRPr lang="en-US" sz="2000" dirty="0"/>
          </a:p>
          <a:p>
            <a:pPr lvl="1" algn="l" rtl="0"/>
            <a:r>
              <a:rPr lang="ru-RU" sz="2000" b="1" dirty="0" smtClean="0"/>
              <a:t>Удаление шумов </a:t>
            </a:r>
            <a:r>
              <a:rPr lang="en-US" sz="2000" dirty="0" smtClean="0"/>
              <a:t>(</a:t>
            </a:r>
            <a:r>
              <a:rPr lang="en-US" sz="2000" dirty="0" err="1" smtClean="0"/>
              <a:t>То</a:t>
            </a:r>
            <a:r>
              <a:rPr lang="en-US" sz="2000" dirty="0" smtClean="0"/>
              <a:t> </a:t>
            </a:r>
            <a:r>
              <a:rPr lang="en-US" sz="2000" dirty="0"/>
              <a:t>же, что и выделение признаков, но только для таких процессов, как белый шум и </a:t>
            </a:r>
            <a:r>
              <a:rPr lang="en-US" sz="2000" dirty="0" err="1"/>
              <a:t>так</a:t>
            </a:r>
            <a:r>
              <a:rPr lang="en-US" sz="2000" dirty="0"/>
              <a:t> </a:t>
            </a:r>
            <a:r>
              <a:rPr lang="en-US" sz="2000" dirty="0" err="1"/>
              <a:t>далее</a:t>
            </a:r>
            <a:r>
              <a:rPr lang="en-US" sz="2000" dirty="0"/>
              <a:t>.).</a:t>
            </a:r>
          </a:p>
          <a:p>
            <a:r>
              <a:rPr lang="ru-RU" sz="2100" dirty="0"/>
              <a:t>Анализ и обработка</a:t>
            </a:r>
            <a:r>
              <a:rPr lang="en-US" sz="2100" dirty="0"/>
              <a:t> </a:t>
            </a:r>
            <a:r>
              <a:rPr lang="ru-RU" sz="2100" dirty="0"/>
              <a:t>признаков</a:t>
            </a:r>
            <a:r>
              <a:rPr lang="en-US" sz="2100" dirty="0"/>
              <a:t> </a:t>
            </a:r>
            <a:r>
              <a:rPr lang="en-US" sz="2000" dirty="0" err="1" smtClean="0"/>
              <a:t>облегча</a:t>
            </a:r>
            <a:r>
              <a:rPr lang="ru-RU" sz="2000" dirty="0" smtClean="0"/>
              <a:t>ю</a:t>
            </a:r>
            <a:r>
              <a:rPr lang="en-US" sz="2000" dirty="0" smtClean="0"/>
              <a:t>т </a:t>
            </a:r>
            <a:r>
              <a:rPr lang="en-US" sz="2000" dirty="0"/>
              <a:t>понимание данных, </a:t>
            </a:r>
            <a:r>
              <a:rPr lang="en-US" sz="2000" dirty="0" err="1" smtClean="0"/>
              <a:t>сокраща</a:t>
            </a:r>
            <a:r>
              <a:rPr lang="ru-RU" sz="2000" dirty="0" smtClean="0"/>
              <a:t>ю</a:t>
            </a:r>
            <a:r>
              <a:rPr lang="en-US" sz="2000" dirty="0" smtClean="0"/>
              <a:t>т </a:t>
            </a:r>
            <a:r>
              <a:rPr lang="en-US" sz="2000" dirty="0"/>
              <a:t>время вычислений и требования к хранению, так что изучение моделей становится более простым процессом. </a:t>
            </a:r>
            <a:r>
              <a:rPr lang="ru-RU" sz="2000" dirty="0" smtClean="0"/>
              <a:t>Часто это также позволяет повысить точность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5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sz="3600" b="1" dirty="0" smtClean="0"/>
              <a:t>Преобразование временных рядов. </a:t>
            </a:r>
            <a:r>
              <a:rPr lang="en-US" sz="3600" b="1" dirty="0"/>
              <a:t>Преобразование Бокса Кокса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025" y="1165356"/>
                <a:ext cx="11422879" cy="5451344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Преобразование Бокса Кокса - это показатель степени, лямбда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), который варьируется от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r>
                  <a:rPr lang="en-US" sz="2000" dirty="0"/>
                  <a:t> к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/>
                  <a:t>. Все ценности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рассматриваются и выбирается оптимальное значение для ваших данных.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В </a:t>
                </a:r>
                <a:r>
                  <a:rPr lang="en-US" sz="2000" dirty="0"/>
                  <a:t>«оптимальное значение» - это значение, которое дает наилучшее приближение к кривой нормального распределения.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В </a:t>
                </a:r>
                <a:r>
                  <a:rPr lang="en-US" sz="2000" dirty="0"/>
                  <a:t>преобразование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имеет вид: </a:t>
                </a:r>
                <a:r>
                  <a:rPr lang="en-US" sz="2000" dirty="0" err="1"/>
                  <a:t>Boxcox</a:t>
                </a:r>
                <a:r>
                  <a:rPr lang="en-US" sz="2000" dirty="0"/>
                  <a:t> формула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000"/>
                                  <m:t>log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=0;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–1)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otherwise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Этот </a:t>
                </a:r>
                <a:r>
                  <a:rPr lang="en-US" sz="2000" dirty="0"/>
                  <a:t>тест работает только для положительных данных. Однако Бокс и Кокс предложили вторую формулу, которую можно использовать для отрицательных значений y: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000"/>
                                  <m:t>log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),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 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=0;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–1)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otherwise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i="1" dirty="0" smtClean="0"/>
                  <a:t>Примечание</a:t>
                </a:r>
                <a:r>
                  <a:rPr lang="en-US" sz="2000" i="1" dirty="0"/>
                  <a:t>:</a:t>
                </a:r>
                <a:r>
                  <a:rPr lang="en-US" sz="2000" dirty="0"/>
                  <a:t> преобразование нуля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sz="2000" dirty="0"/>
                  <a:t>, иначе все данные преобразовались бы в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0=1</m:t>
                    </m:r>
                  </m:oMath>
                </a14:m>
                <a:r>
                  <a:rPr lang="en-US" sz="2000" dirty="0"/>
                  <a:t>. </a:t>
                </a:r>
                <a:r>
                  <a:rPr lang="en-US" sz="2000" dirty="0" smtClean="0"/>
                  <a:t>В </a:t>
                </a:r>
                <a:r>
                  <a:rPr lang="en-US" sz="2000" dirty="0"/>
                  <a:t>преобразование не всегда работает хорошо, поэтому убедитесь, что вы проверяете свои данные после преобразования с помощью обычного графика вероятности.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ru-RU" sz="20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25" y="1165356"/>
                <a:ext cx="11422879" cy="5451344"/>
              </a:xfrm>
              <a:blipFill>
                <a:blip r:embed="rId2"/>
                <a:stretch>
                  <a:fillRect l="-481" t="-559" b="-10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8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sz="3600" b="1" dirty="0" smtClean="0"/>
              <a:t>Преобразование временных рядов. </a:t>
            </a:r>
            <a:r>
              <a:rPr lang="en-US" sz="3600" b="1" dirty="0"/>
              <a:t>Преобразование Бокса Кокса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algn="l" rtl="0"/>
            <a:r>
              <a:rPr lang="en-US" sz="2400" dirty="0"/>
              <a:t>Пример линеаризации тренда с использованием преобразования Бокса-Кокса</a:t>
            </a:r>
            <a:endParaRPr lang="ru-RU" sz="18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82" y="1661620"/>
            <a:ext cx="5774517" cy="48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 </a:t>
            </a:r>
            <a:r>
              <a:rPr lang="en-US" b="1" dirty="0" err="1"/>
              <a:t>Извлечение</a:t>
            </a:r>
            <a:r>
              <a:rPr lang="en-US" b="1" dirty="0"/>
              <a:t> </a:t>
            </a:r>
            <a:r>
              <a:rPr lang="ru-RU" b="1" dirty="0" smtClean="0"/>
              <a:t>признаков. </a:t>
            </a:r>
            <a:r>
              <a:rPr lang="en-US" b="1" dirty="0"/>
              <a:t>Примеры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Пример, когда данные берутся просто (верхний регистр) </a:t>
            </a:r>
            <a:endParaRPr lang="ru-RU" sz="2000" dirty="0" smtClean="0"/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/>
              <a:t>а также </a:t>
            </a:r>
            <a:r>
              <a:rPr lang="en-US" sz="2000" dirty="0"/>
              <a:t>с усреднением по количеству дней в месяце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2152028"/>
            <a:ext cx="5416550" cy="334504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610131" y="1485103"/>
            <a:ext cx="5181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STL - сезонная, разложение по тренду,</a:t>
            </a:r>
            <a:endParaRPr lang="ru-RU" dirty="0"/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057" y="1997590"/>
            <a:ext cx="4884999" cy="43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 </a:t>
            </a:r>
            <a:r>
              <a:rPr lang="ru-RU" b="1" dirty="0" smtClean="0"/>
              <a:t>Извлечение признаков. </a:t>
            </a:r>
            <a:r>
              <a:rPr lang="en-US" b="1" dirty="0"/>
              <a:t>Примеры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Пример извлечения признаков с помощью фильтрации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080074"/>
            <a:ext cx="8593801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ru-RU" b="1" dirty="0"/>
              <a:t>Извлечение признаков. </a:t>
            </a:r>
            <a:r>
              <a:rPr lang="en-US" b="1" dirty="0" smtClean="0"/>
              <a:t>Примеры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Пример временного </a:t>
            </a:r>
            <a:r>
              <a:rPr lang="en-US" dirty="0" err="1"/>
              <a:t>ряда</a:t>
            </a:r>
            <a:r>
              <a:rPr lang="en-US" dirty="0"/>
              <a:t> </a:t>
            </a:r>
            <a:r>
              <a:rPr lang="en-US" dirty="0" err="1" smtClean="0"/>
              <a:t>низкочастотны</a:t>
            </a:r>
            <a:r>
              <a:rPr lang="ru-RU" dirty="0" smtClean="0"/>
              <a:t>м</a:t>
            </a:r>
            <a:r>
              <a:rPr lang="en-US" dirty="0" smtClean="0"/>
              <a:t> </a:t>
            </a:r>
            <a:r>
              <a:rPr lang="en-US" dirty="0" err="1" smtClean="0"/>
              <a:t>шумоподавление</a:t>
            </a:r>
            <a:r>
              <a:rPr lang="ru-RU" dirty="0" smtClean="0"/>
              <a:t>м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914866"/>
            <a:ext cx="7362825" cy="2732926"/>
          </a:xfrm>
          <a:prstGeom prst="rect">
            <a:avLst/>
          </a:prstGeom>
        </p:spPr>
      </p:pic>
      <p:sp>
        <p:nvSpPr>
          <p:cNvPr id="16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69" y="3325530"/>
            <a:ext cx="4327372" cy="324729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8015897" y="2077868"/>
            <a:ext cx="3853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извлечения признаков с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использованием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 НЧ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фильтрации -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извлечение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сложно</a:t>
            </a:r>
            <a:r>
              <a:rPr lang="ru-RU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го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тренда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939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ru-RU" b="1" dirty="0"/>
              <a:t>Извлечение признаков. </a:t>
            </a:r>
            <a:r>
              <a:rPr lang="en-US" b="1" dirty="0" smtClean="0"/>
              <a:t>Примеры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Пример извлечения признаков с </a:t>
            </a:r>
            <a:r>
              <a:rPr lang="en-US" sz="2000" dirty="0" err="1"/>
              <a:t>использованием</a:t>
            </a:r>
            <a:r>
              <a:rPr lang="en-US" sz="2000" dirty="0"/>
              <a:t>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эмпирической </a:t>
            </a:r>
            <a:r>
              <a:rPr lang="ru-RU" sz="2000" dirty="0" err="1" smtClean="0"/>
              <a:t>модовой</a:t>
            </a:r>
            <a:r>
              <a:rPr lang="ru-RU" sz="2000" dirty="0" smtClean="0"/>
              <a:t> </a:t>
            </a:r>
            <a:r>
              <a:rPr lang="ru-RU" sz="2000" dirty="0" err="1" smtClean="0"/>
              <a:t>декомпозии</a:t>
            </a:r>
            <a:r>
              <a:rPr lang="ru-RU" sz="2000" dirty="0" smtClean="0"/>
              <a:t>, </a:t>
            </a:r>
            <a:br>
              <a:rPr lang="ru-RU" sz="2000" dirty="0" smtClean="0"/>
            </a:br>
            <a:r>
              <a:rPr lang="en-US" sz="2000" dirty="0" smtClean="0"/>
              <a:t>а также </a:t>
            </a:r>
            <a:r>
              <a:rPr lang="en-US" sz="2000" dirty="0" err="1"/>
              <a:t>Преобразование</a:t>
            </a:r>
            <a:r>
              <a:rPr lang="en-US" sz="2000" dirty="0"/>
              <a:t> </a:t>
            </a:r>
            <a:r>
              <a:rPr lang="en-US" sz="2000" dirty="0" err="1" smtClean="0"/>
              <a:t>Гильберта-Хуанга</a:t>
            </a:r>
            <a:endParaRPr lang="ru-RU" altLang="ru-RU" sz="12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524466"/>
            <a:ext cx="4863645" cy="364773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7281016" y="1325202"/>
            <a:ext cx="4461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извлечения признаков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с использованием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Сингулярного спектрального а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нализ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а</a:t>
            </a:r>
            <a:endParaRPr lang="ru-RU" dirty="0"/>
          </a:p>
        </p:txBody>
      </p:sp>
      <p:sp>
        <p:nvSpPr>
          <p:cNvPr id="20" name="AutoShape 6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385" y="2439414"/>
            <a:ext cx="4185415" cy="41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0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pPr algn="ctr" rtl="0"/>
            <a:r>
              <a:rPr lang="ru-RU" b="1" dirty="0" smtClean="0"/>
              <a:t>Отбор</a:t>
            </a:r>
            <a:r>
              <a:rPr lang="en-US" b="1" dirty="0" smtClean="0"/>
              <a:t> </a:t>
            </a:r>
            <a:r>
              <a:rPr lang="ru-RU" b="1" dirty="0" smtClean="0"/>
              <a:t>признаков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r>
              <a:rPr lang="en-US" sz="2000" dirty="0"/>
              <a:t>В </a:t>
            </a:r>
            <a:r>
              <a:rPr lang="en-US" sz="2000" dirty="0" err="1"/>
              <a:t>рамках</a:t>
            </a:r>
            <a:r>
              <a:rPr lang="en-US" sz="2000" dirty="0"/>
              <a:t> </a:t>
            </a:r>
            <a:r>
              <a:rPr lang="en-US" sz="2000" b="1" dirty="0" err="1" smtClean="0"/>
              <a:t>выбор</a:t>
            </a:r>
            <a:r>
              <a:rPr lang="ru-RU" sz="2000" b="1" dirty="0" smtClean="0"/>
              <a:t>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признаков</a:t>
            </a:r>
            <a:r>
              <a:rPr lang="en-US" sz="2000" dirty="0" smtClean="0"/>
              <a:t> </a:t>
            </a:r>
            <a:r>
              <a:rPr lang="en-US" sz="2000" dirty="0"/>
              <a:t>методы обычно делятся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ru-RU" sz="2000" dirty="0" smtClean="0"/>
              <a:t>методы оборачивания</a:t>
            </a:r>
            <a:r>
              <a:rPr lang="en-US" sz="2000" dirty="0" smtClean="0"/>
              <a:t>, </a:t>
            </a:r>
            <a:r>
              <a:rPr lang="en-US" sz="2000" dirty="0" err="1" smtClean="0"/>
              <a:t>фильтраци</a:t>
            </a:r>
            <a:r>
              <a:rPr lang="ru-RU" sz="2000" dirty="0" smtClean="0"/>
              <a:t>и признаков</a:t>
            </a:r>
            <a:r>
              <a:rPr lang="en-US" sz="2000" dirty="0" smtClean="0"/>
              <a:t> </a:t>
            </a:r>
            <a:r>
              <a:rPr lang="en-US" sz="2000" dirty="0"/>
              <a:t>и </a:t>
            </a:r>
            <a:r>
              <a:rPr lang="en-US" sz="2000" dirty="0" err="1" smtClean="0"/>
              <a:t>встр</a:t>
            </a:r>
            <a:r>
              <a:rPr lang="ru-RU" sz="2000" dirty="0" err="1" smtClean="0"/>
              <a:t>аевымые</a:t>
            </a:r>
            <a:r>
              <a:rPr lang="en-US" sz="2000" dirty="0" smtClean="0"/>
              <a:t>, </a:t>
            </a:r>
            <a:r>
              <a:rPr lang="en-US" sz="2000" dirty="0" err="1" smtClean="0"/>
              <a:t>одно</a:t>
            </a:r>
            <a:r>
              <a:rPr lang="ru-RU" sz="2000" dirty="0" smtClean="0"/>
              <a:t>переменные</a:t>
            </a:r>
            <a:r>
              <a:rPr lang="en-US" sz="2000" dirty="0" smtClean="0"/>
              <a:t> </a:t>
            </a:r>
            <a:r>
              <a:rPr lang="en-US" sz="2000" dirty="0"/>
              <a:t>и </a:t>
            </a:r>
            <a:r>
              <a:rPr lang="en-US" sz="2000" dirty="0" err="1" smtClean="0"/>
              <a:t>много</a:t>
            </a:r>
            <a:r>
              <a:rPr lang="ru-RU" sz="2000" dirty="0" smtClean="0"/>
              <a:t>переменные</a:t>
            </a:r>
            <a:r>
              <a:rPr lang="en-US" sz="2000" dirty="0" smtClean="0"/>
              <a:t> </a:t>
            </a:r>
            <a:r>
              <a:rPr lang="en-US" sz="2000" dirty="0" err="1" smtClean="0"/>
              <a:t>методы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r>
              <a:rPr lang="ru-RU" sz="2000" b="1" dirty="0" smtClean="0"/>
              <a:t>М</a:t>
            </a:r>
            <a:r>
              <a:rPr lang="en-US" sz="2000" b="1" dirty="0" err="1" smtClean="0"/>
              <a:t>етоды</a:t>
            </a:r>
            <a:r>
              <a:rPr lang="en-US" sz="2000" dirty="0" smtClean="0"/>
              <a:t> </a:t>
            </a:r>
            <a:r>
              <a:rPr lang="ru-RU" sz="2000" b="1" dirty="0"/>
              <a:t>оборачивания</a:t>
            </a:r>
            <a:r>
              <a:rPr lang="ru-RU" sz="2000" dirty="0"/>
              <a:t> </a:t>
            </a:r>
            <a:r>
              <a:rPr lang="ru-RU" sz="2000" dirty="0" smtClean="0"/>
              <a:t>- используются</a:t>
            </a:r>
            <a:r>
              <a:rPr lang="en-US" sz="2000" dirty="0" smtClean="0"/>
              <a:t> </a:t>
            </a:r>
            <a:r>
              <a:rPr lang="en-US" sz="2000" dirty="0" err="1" smtClean="0"/>
              <a:t>предопределенны</a:t>
            </a:r>
            <a:r>
              <a:rPr lang="ru-RU" sz="2000" dirty="0" smtClean="0"/>
              <a:t>е</a:t>
            </a:r>
            <a:r>
              <a:rPr lang="en-US" sz="2000" dirty="0" smtClean="0"/>
              <a:t> </a:t>
            </a:r>
            <a:r>
              <a:rPr lang="en-US" sz="2000" dirty="0"/>
              <a:t>алгоритм обучения для определения качества </a:t>
            </a:r>
            <a:r>
              <a:rPr lang="en-US" sz="2000" dirty="0" err="1"/>
              <a:t>выбранных</a:t>
            </a:r>
            <a:r>
              <a:rPr lang="en-US" sz="2000" dirty="0"/>
              <a:t> </a:t>
            </a:r>
            <a:r>
              <a:rPr lang="ru-RU" sz="2000" dirty="0" smtClean="0"/>
              <a:t>признаков</a:t>
            </a:r>
            <a:r>
              <a:rPr lang="en-US" sz="2000" dirty="0" smtClean="0"/>
              <a:t> </a:t>
            </a:r>
            <a:r>
              <a:rPr lang="en-US" sz="2000" dirty="0"/>
              <a:t>в соответствии с </a:t>
            </a:r>
            <a:r>
              <a:rPr lang="ru-RU" sz="2000" dirty="0" smtClean="0"/>
              <a:t>заданной </a:t>
            </a:r>
            <a:r>
              <a:rPr lang="en-US" sz="2000" dirty="0" err="1" smtClean="0"/>
              <a:t>метрикой</a:t>
            </a:r>
            <a:r>
              <a:rPr lang="en-US" sz="2000" dirty="0" smtClean="0"/>
              <a:t> </a:t>
            </a:r>
            <a:r>
              <a:rPr lang="en-US" sz="2000" dirty="0"/>
              <a:t>оценки.</a:t>
            </a:r>
          </a:p>
          <a:p>
            <a:pPr algn="l" rtl="0"/>
            <a:r>
              <a:rPr lang="en-US" sz="2000" b="1" dirty="0"/>
              <a:t>Методы </a:t>
            </a:r>
            <a:r>
              <a:rPr lang="en-US" sz="2000" b="1" dirty="0" err="1"/>
              <a:t>фильтрации</a:t>
            </a:r>
            <a:r>
              <a:rPr lang="en-US" sz="2000" dirty="0"/>
              <a:t> </a:t>
            </a:r>
            <a:r>
              <a:rPr lang="ru-RU" sz="2000" b="1" dirty="0" smtClean="0"/>
              <a:t>признаков</a:t>
            </a:r>
            <a:r>
              <a:rPr lang="ru-RU" sz="2000" dirty="0" smtClean="0"/>
              <a:t> </a:t>
            </a:r>
            <a:r>
              <a:rPr lang="en-US" sz="2000" dirty="0" err="1" smtClean="0"/>
              <a:t>применя</a:t>
            </a:r>
            <a:r>
              <a:rPr lang="ru-RU" sz="2000" dirty="0" err="1" smtClean="0"/>
              <a:t>ются</a:t>
            </a:r>
            <a:r>
              <a:rPr lang="en-US" sz="2000" dirty="0" smtClean="0"/>
              <a:t> </a:t>
            </a:r>
            <a:r>
              <a:rPr lang="en-US" sz="2000" dirty="0"/>
              <a:t>статистические меры для оценки </a:t>
            </a:r>
            <a:r>
              <a:rPr lang="en-US" sz="2000" dirty="0" err="1"/>
              <a:t>набора</a:t>
            </a:r>
            <a:r>
              <a:rPr lang="en-US" sz="2000" dirty="0"/>
              <a:t> </a:t>
            </a:r>
            <a:r>
              <a:rPr lang="ru-RU" sz="2000" dirty="0" smtClean="0"/>
              <a:t>признаков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ru-RU" sz="2000" b="1" dirty="0" smtClean="0"/>
              <a:t>В</a:t>
            </a:r>
            <a:r>
              <a:rPr lang="en-US" sz="2000" b="1" dirty="0" err="1" smtClean="0"/>
              <a:t>стр</a:t>
            </a:r>
            <a:r>
              <a:rPr lang="ru-RU" sz="2000" b="1" dirty="0" err="1"/>
              <a:t>аевымые</a:t>
            </a:r>
            <a:r>
              <a:rPr lang="en-US" sz="2000" b="1" dirty="0" smtClean="0"/>
              <a:t> </a:t>
            </a:r>
            <a:r>
              <a:rPr lang="en-US" sz="2000" b="1" dirty="0"/>
              <a:t>методы</a:t>
            </a:r>
            <a:r>
              <a:rPr lang="en-US" sz="2000" dirty="0"/>
              <a:t> одновременная подгонка модели и </a:t>
            </a:r>
            <a:r>
              <a:rPr lang="en-US" sz="2000" dirty="0" err="1"/>
              <a:t>выбор</a:t>
            </a:r>
            <a:r>
              <a:rPr lang="en-US" sz="2000" dirty="0"/>
              <a:t> </a:t>
            </a:r>
            <a:r>
              <a:rPr lang="ru-RU" sz="2000" dirty="0" smtClean="0"/>
              <a:t>признаков</a:t>
            </a:r>
            <a:r>
              <a:rPr lang="en-US" sz="2000" dirty="0" smtClean="0"/>
              <a:t>.</a:t>
            </a:r>
            <a:endParaRPr lang="en-US" sz="2000" dirty="0"/>
          </a:p>
          <a:p>
            <a:pPr lvl="1"/>
            <a:r>
              <a:rPr lang="en-US" sz="2000" b="1" dirty="0" err="1" smtClean="0"/>
              <a:t>Много</a:t>
            </a:r>
            <a:r>
              <a:rPr lang="ru-RU" sz="2000" b="1" dirty="0" smtClean="0"/>
              <a:t>переменные</a:t>
            </a:r>
            <a:r>
              <a:rPr lang="en-US" sz="2000" dirty="0" smtClean="0"/>
              <a:t> </a:t>
            </a:r>
            <a:r>
              <a:rPr lang="en-US" sz="2000" dirty="0"/>
              <a:t>методы </a:t>
            </a:r>
            <a:r>
              <a:rPr lang="en-US" sz="2000" dirty="0" err="1"/>
              <a:t>оценивают</a:t>
            </a:r>
            <a:r>
              <a:rPr lang="en-US" sz="2000" dirty="0"/>
              <a:t> </a:t>
            </a:r>
            <a:r>
              <a:rPr lang="ru-RU" sz="2000" dirty="0" smtClean="0"/>
              <a:t>признаки</a:t>
            </a:r>
            <a:r>
              <a:rPr lang="en-US" sz="2000" dirty="0" smtClean="0"/>
              <a:t> </a:t>
            </a:r>
            <a:r>
              <a:rPr lang="en-US" sz="2000" dirty="0"/>
              <a:t>партиями.</a:t>
            </a:r>
          </a:p>
          <a:p>
            <a:pPr lvl="1"/>
            <a:r>
              <a:rPr lang="en-US" sz="2000" b="1" dirty="0" err="1" smtClean="0"/>
              <a:t>Одно</a:t>
            </a:r>
            <a:r>
              <a:rPr lang="ru-RU" sz="2000" b="1" dirty="0" smtClean="0"/>
              <a:t>переменные</a:t>
            </a:r>
            <a:r>
              <a:rPr lang="en-US" sz="2000" b="1" dirty="0" smtClean="0"/>
              <a:t> </a:t>
            </a:r>
            <a:r>
              <a:rPr lang="en-US" sz="2000" b="1" dirty="0"/>
              <a:t>методы</a:t>
            </a:r>
            <a:r>
              <a:rPr lang="en-US" sz="2000" dirty="0"/>
              <a:t> оценивать </a:t>
            </a:r>
            <a:r>
              <a:rPr lang="en-US" sz="2000" dirty="0" smtClean="0"/>
              <a:t>каждый </a:t>
            </a:r>
            <a:r>
              <a:rPr lang="en-US" sz="2000" dirty="0"/>
              <a:t>функция независимо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algn="l" rtl="0"/>
            <a:r>
              <a:rPr lang="en-US" sz="2000" dirty="0"/>
              <a:t>Методы выбора признаков, </a:t>
            </a:r>
            <a:r>
              <a:rPr lang="en-US" sz="2000" dirty="0" err="1" smtClean="0"/>
              <a:t>позволяю</a:t>
            </a:r>
            <a:r>
              <a:rPr lang="ru-RU" sz="2000" dirty="0" smtClean="0"/>
              <a:t>т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1" algn="l" rtl="0"/>
            <a:r>
              <a:rPr lang="en-US" sz="2000" u="sng" dirty="0" err="1" smtClean="0"/>
              <a:t>Уменьшат</a:t>
            </a:r>
            <a:r>
              <a:rPr lang="ru-RU" sz="2000" u="sng" dirty="0" smtClean="0"/>
              <a:t>ь</a:t>
            </a:r>
            <a:r>
              <a:rPr lang="en-US" sz="2000" u="sng" dirty="0" smtClean="0"/>
              <a:t> </a:t>
            </a:r>
            <a:r>
              <a:rPr lang="ru-RU" sz="2000" u="sng" dirty="0" smtClean="0"/>
              <a:t>п</a:t>
            </a:r>
            <a:r>
              <a:rPr lang="en-US" sz="2000" u="sng" dirty="0" err="1" smtClean="0"/>
              <a:t>ерео</a:t>
            </a:r>
            <a:r>
              <a:rPr lang="ru-RU" sz="2000" u="sng" dirty="0" smtClean="0"/>
              <a:t>бучение</a:t>
            </a:r>
            <a:r>
              <a:rPr lang="en-US" sz="2000" dirty="0" smtClean="0"/>
              <a:t>: </a:t>
            </a:r>
            <a:r>
              <a:rPr lang="en-US" sz="2000" dirty="0"/>
              <a:t>Меньше избыточных данных означает меньше возможностей принимать решения на основе шума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lvl="1" algn="l" rtl="0"/>
            <a:r>
              <a:rPr lang="en-US" sz="2000" u="sng" dirty="0" err="1" smtClean="0"/>
              <a:t>Повышат</a:t>
            </a:r>
            <a:r>
              <a:rPr lang="ru-RU" sz="2000" u="sng" dirty="0" smtClean="0"/>
              <a:t>ь</a:t>
            </a:r>
            <a:r>
              <a:rPr lang="en-US" sz="2000" u="sng" dirty="0" smtClean="0"/>
              <a:t> точность</a:t>
            </a:r>
            <a:r>
              <a:rPr lang="en-US" sz="2000" dirty="0" smtClean="0"/>
              <a:t>: Меньше вводящих в заблуждение данных означает повышение </a:t>
            </a:r>
            <a:r>
              <a:rPr lang="en-US" sz="2000" dirty="0" err="1" smtClean="0"/>
              <a:t>точности</a:t>
            </a:r>
            <a:r>
              <a:rPr lang="en-US" sz="2000" dirty="0" smtClean="0"/>
              <a:t> </a:t>
            </a:r>
            <a:r>
              <a:rPr lang="en-US" sz="2000" dirty="0" err="1" smtClean="0"/>
              <a:t>модели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lvl="1" algn="l" rtl="0"/>
            <a:r>
              <a:rPr lang="en-US" sz="2000" u="sng" dirty="0" err="1" smtClean="0"/>
              <a:t>Уменьшат</a:t>
            </a:r>
            <a:r>
              <a:rPr lang="ru-RU" sz="2000" u="sng" dirty="0" smtClean="0"/>
              <a:t>ь</a:t>
            </a:r>
            <a:r>
              <a:rPr lang="en-US" sz="2000" u="sng" dirty="0" smtClean="0"/>
              <a:t> время обучения и </a:t>
            </a:r>
            <a:r>
              <a:rPr lang="en-US" sz="2000" u="sng" dirty="0" err="1" smtClean="0"/>
              <a:t>размер</a:t>
            </a:r>
            <a:r>
              <a:rPr lang="en-US" sz="2000" u="sng" dirty="0" smtClean="0"/>
              <a:t> </a:t>
            </a:r>
            <a:r>
              <a:rPr lang="ru-RU" sz="2000" u="sng" dirty="0" smtClean="0"/>
              <a:t>выборки</a:t>
            </a:r>
            <a:r>
              <a:rPr lang="en-US" sz="2000" dirty="0" smtClean="0"/>
              <a:t>: меньшее количество точек данных снижает сложность алгоритма, и алгоритмы обучаются быстрее.</a:t>
            </a:r>
            <a:endParaRPr lang="en-US" sz="2000" dirty="0"/>
          </a:p>
          <a:p>
            <a:pPr algn="l" rtl="0"/>
            <a:endParaRPr lang="en-US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53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Отбор</a:t>
            </a:r>
            <a:r>
              <a:rPr lang="en-US" b="1" dirty="0"/>
              <a:t> </a:t>
            </a:r>
            <a:r>
              <a:rPr lang="ru-RU" b="1" dirty="0"/>
              <a:t>признаков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algn="l" rtl="0"/>
            <a:r>
              <a:rPr lang="en-US" sz="2000" b="1" dirty="0" err="1"/>
              <a:t>Выбор</a:t>
            </a:r>
            <a:r>
              <a:rPr lang="en-US" sz="2000" b="1" dirty="0"/>
              <a:t> </a:t>
            </a:r>
            <a:r>
              <a:rPr lang="ru-RU" sz="2000" b="1" dirty="0" smtClean="0"/>
              <a:t>признаков</a:t>
            </a:r>
            <a:r>
              <a:rPr lang="en-US" sz="2000" b="1" dirty="0" smtClean="0"/>
              <a:t> </a:t>
            </a:r>
            <a:r>
              <a:rPr lang="en-US" sz="2000" b="1" dirty="0"/>
              <a:t>на </a:t>
            </a:r>
            <a:r>
              <a:rPr lang="en-US" sz="2000" b="1" dirty="0" err="1"/>
              <a:t>основе</a:t>
            </a:r>
            <a:r>
              <a:rPr lang="en-US" sz="2000" b="1" dirty="0"/>
              <a:t> </a:t>
            </a:r>
            <a:r>
              <a:rPr lang="en-US" sz="2000" b="1" dirty="0" err="1" smtClean="0"/>
              <a:t>фильтрации</a:t>
            </a:r>
            <a:r>
              <a:rPr lang="ru-RU" sz="2000" dirty="0" smtClean="0"/>
              <a:t> - в</a:t>
            </a:r>
            <a:r>
              <a:rPr lang="en-US" sz="2000" dirty="0" err="1" smtClean="0"/>
              <a:t>ыберите</a:t>
            </a:r>
            <a:r>
              <a:rPr lang="en-US" sz="2000" dirty="0" smtClean="0"/>
              <a:t> </a:t>
            </a:r>
            <a:r>
              <a:rPr lang="en-US" sz="2000" dirty="0" err="1"/>
              <a:t>подмножества</a:t>
            </a:r>
            <a:r>
              <a:rPr lang="en-US" sz="2000" dirty="0"/>
              <a:t> </a:t>
            </a:r>
            <a:r>
              <a:rPr lang="ru-RU" sz="2000" dirty="0" smtClean="0"/>
              <a:t>признаков</a:t>
            </a:r>
            <a:r>
              <a:rPr lang="en-US" sz="2000" dirty="0" smtClean="0"/>
              <a:t> </a:t>
            </a:r>
            <a:r>
              <a:rPr lang="en-US" sz="2000" dirty="0"/>
              <a:t>на основе их взаимосвязи с </a:t>
            </a:r>
            <a:r>
              <a:rPr lang="en-US" sz="2000" dirty="0" err="1" smtClean="0"/>
              <a:t>цель</a:t>
            </a:r>
            <a:r>
              <a:rPr lang="ru-RU" sz="2000" dirty="0" smtClean="0"/>
              <a:t>ю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algn="l" rtl="0"/>
            <a:r>
              <a:rPr lang="ru-RU" sz="2000" b="1" dirty="0" smtClean="0"/>
              <a:t>К</a:t>
            </a:r>
            <a:r>
              <a:rPr lang="en-US" sz="2000" b="1" dirty="0" err="1" smtClean="0"/>
              <a:t>орреляция</a:t>
            </a:r>
            <a:r>
              <a:rPr lang="en-US" sz="2000" b="1" dirty="0" smtClean="0"/>
              <a:t> </a:t>
            </a:r>
            <a:r>
              <a:rPr lang="en-US" sz="2000" b="1" dirty="0"/>
              <a:t>анализ</a:t>
            </a:r>
            <a:r>
              <a:rPr lang="en-US" sz="2000" dirty="0"/>
              <a:t> (взаимная корреляция, </a:t>
            </a:r>
            <a:r>
              <a:rPr lang="en-US" sz="2000" dirty="0" err="1" smtClean="0"/>
              <a:t>канони</a:t>
            </a:r>
            <a:r>
              <a:rPr lang="ru-RU" sz="2000" dirty="0" err="1" smtClean="0"/>
              <a:t>ческий</a:t>
            </a:r>
            <a:r>
              <a:rPr lang="en-US" sz="2000" dirty="0" smtClean="0"/>
              <a:t>-</a:t>
            </a:r>
            <a:r>
              <a:rPr lang="en-US" sz="2000" dirty="0" err="1" smtClean="0"/>
              <a:t>корреляционный</a:t>
            </a:r>
            <a:r>
              <a:rPr lang="en-US" sz="2000" dirty="0" smtClean="0"/>
              <a:t> </a:t>
            </a:r>
            <a:r>
              <a:rPr lang="en-US" sz="2000" dirty="0"/>
              <a:t>анализ),</a:t>
            </a:r>
          </a:p>
          <a:p>
            <a:pPr algn="l" rtl="0"/>
            <a:r>
              <a:rPr lang="en-US" sz="2000" b="1" dirty="0"/>
              <a:t>Взаимная </a:t>
            </a:r>
            <a:r>
              <a:rPr lang="en-US" sz="2000" b="1" dirty="0" err="1"/>
              <a:t>информация</a:t>
            </a:r>
            <a:r>
              <a:rPr lang="en-US" sz="2000" dirty="0"/>
              <a:t> </a:t>
            </a:r>
            <a:r>
              <a:rPr lang="ru-RU" sz="2000" dirty="0" smtClean="0"/>
              <a:t>- </a:t>
            </a:r>
            <a:r>
              <a:rPr lang="en-US" sz="2000" dirty="0" err="1" smtClean="0"/>
              <a:t>Выбор</a:t>
            </a:r>
            <a:r>
              <a:rPr lang="en-US" sz="2000" dirty="0" smtClean="0"/>
              <a:t> </a:t>
            </a:r>
            <a:r>
              <a:rPr lang="ru-RU" sz="2000" dirty="0" smtClean="0"/>
              <a:t>признаков на основе максимизации (минимизации) метрики, например, дивергенции</a:t>
            </a:r>
            <a:r>
              <a:rPr lang="en-US" sz="2000" dirty="0" smtClean="0"/>
              <a:t> </a:t>
            </a:r>
            <a:r>
              <a:rPr lang="en-US" sz="2000" dirty="0" err="1" smtClean="0"/>
              <a:t>Кульбак-Либер</a:t>
            </a:r>
            <a:r>
              <a:rPr lang="en-US" sz="2000" dirty="0" smtClean="0"/>
              <a:t> </a:t>
            </a:r>
            <a:r>
              <a:rPr lang="en-US" sz="2000" dirty="0"/>
              <a:t>или анализ взаимной энтропии, DICE над распределениями и </a:t>
            </a:r>
            <a:r>
              <a:rPr lang="en-US" sz="2000" dirty="0" err="1" smtClean="0"/>
              <a:t>другие</a:t>
            </a:r>
            <a:r>
              <a:rPr lang="en-US" sz="2000" dirty="0" smtClean="0"/>
              <a:t>.</a:t>
            </a:r>
            <a:endParaRPr lang="en-US" sz="2000" dirty="0"/>
          </a:p>
          <a:p>
            <a:pPr algn="l" rtl="0"/>
            <a:r>
              <a:rPr lang="en-US" sz="2000" b="1" dirty="0"/>
              <a:t>Анализ </a:t>
            </a:r>
            <a:r>
              <a:rPr lang="en-US" sz="2000" b="1" dirty="0" err="1"/>
              <a:t>отклонений</a:t>
            </a:r>
            <a:r>
              <a:rPr lang="en-US" sz="2000" dirty="0"/>
              <a:t> </a:t>
            </a:r>
            <a:r>
              <a:rPr lang="en-US" sz="2000" dirty="0" smtClean="0"/>
              <a:t>ANOVA</a:t>
            </a:r>
            <a:r>
              <a:rPr lang="en-US" sz="2000" dirty="0"/>
              <a:t>, </a:t>
            </a:r>
            <a:r>
              <a:rPr lang="en-US" sz="2000" dirty="0" err="1"/>
              <a:t>собственные</a:t>
            </a:r>
            <a:r>
              <a:rPr lang="en-US" sz="2000" dirty="0"/>
              <a:t> </a:t>
            </a:r>
            <a:r>
              <a:rPr lang="en-US" sz="2000" dirty="0" err="1" smtClean="0"/>
              <a:t>значения</a:t>
            </a:r>
            <a:r>
              <a:rPr lang="en-US" sz="2000" dirty="0" smtClean="0"/>
              <a:t>.</a:t>
            </a:r>
            <a:endParaRPr lang="en-US" sz="2000" dirty="0"/>
          </a:p>
          <a:p>
            <a:pPr algn="l" rtl="0"/>
            <a:r>
              <a:rPr lang="en-US" sz="2000" b="1" dirty="0"/>
              <a:t>На основе фильтрации</a:t>
            </a:r>
            <a:r>
              <a:rPr lang="en-US" sz="2000" dirty="0"/>
              <a:t> </a:t>
            </a:r>
            <a:r>
              <a:rPr lang="en-US" sz="2000" b="1" dirty="0"/>
              <a:t>по </a:t>
            </a:r>
            <a:r>
              <a:rPr lang="en-US" sz="2000" b="1" dirty="0" err="1"/>
              <a:t>важности</a:t>
            </a:r>
            <a:r>
              <a:rPr lang="en-US" sz="2000" b="1" dirty="0"/>
              <a:t> </a:t>
            </a:r>
            <a:r>
              <a:rPr lang="ru-RU" sz="2000" b="1" dirty="0" smtClean="0"/>
              <a:t>признаков</a:t>
            </a:r>
            <a:r>
              <a:rPr lang="en-US" sz="2000" b="1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метод</a:t>
            </a:r>
            <a:r>
              <a:rPr lang="en-US" sz="2000" dirty="0" smtClean="0"/>
              <a:t> </a:t>
            </a:r>
            <a:r>
              <a:rPr lang="ru-RU" sz="2000" dirty="0" err="1" smtClean="0"/>
              <a:t>деревьв</a:t>
            </a:r>
            <a:r>
              <a:rPr lang="ru-RU" sz="2000" dirty="0" smtClean="0"/>
              <a:t> </a:t>
            </a:r>
            <a:r>
              <a:rPr lang="en-US" sz="2000" dirty="0" smtClean="0"/>
              <a:t>с </a:t>
            </a:r>
            <a:r>
              <a:rPr lang="en-US" sz="2000" dirty="0"/>
              <a:t>учителем).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5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Отбор</a:t>
            </a:r>
            <a:r>
              <a:rPr lang="en-US" b="1" dirty="0"/>
              <a:t> </a:t>
            </a:r>
            <a:r>
              <a:rPr lang="ru-RU" b="1" dirty="0"/>
              <a:t>признаков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ru-RU" altLang="ru-RU" sz="2000" dirty="0" smtClean="0"/>
              <a:t>Корреляционный </a:t>
            </a:r>
            <a:r>
              <a:rPr lang="ru-RU" altLang="ru-RU" sz="2000" dirty="0"/>
              <a:t>анализ а также </a:t>
            </a:r>
            <a:r>
              <a:rPr lang="ru-RU" altLang="ru-RU" sz="2000" dirty="0" smtClean="0"/>
              <a:t>взаимная информация</a:t>
            </a:r>
            <a:endParaRPr lang="ru-RU" altLang="ru-RU" sz="2000" dirty="0"/>
          </a:p>
          <a:p>
            <a: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ru-RU" altLang="ru-RU" sz="2000" dirty="0" smtClean="0"/>
              <a:t>методы позволяют оценить линейную </a:t>
            </a:r>
            <a:r>
              <a:rPr lang="ru-RU" altLang="ru-RU" sz="2000" dirty="0"/>
              <a:t>зависимость между </a:t>
            </a:r>
            <a:r>
              <a:rPr lang="ru-RU" altLang="ru-RU" sz="2000" dirty="0" err="1" smtClean="0"/>
              <a:t>парамиы</a:t>
            </a:r>
            <a:r>
              <a:rPr lang="ru-RU" altLang="ru-RU" sz="2000" dirty="0" smtClean="0"/>
              <a:t> признаков.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ru-RU" altLang="ru-RU" sz="2000" dirty="0" smtClean="0"/>
              <a:t>Например, </a:t>
            </a:r>
            <a:r>
              <a:rPr lang="ru-RU" altLang="ru-RU" sz="2000" dirty="0"/>
              <a:t>нормированный </a:t>
            </a:r>
            <a:r>
              <a:rPr lang="ru-RU" altLang="ru-RU" sz="2000" dirty="0" smtClean="0"/>
              <a:t>коэффициент корреляция (</a:t>
            </a:r>
            <a:r>
              <a:rPr lang="ru-RU" altLang="ru-RU" sz="2000" dirty="0" err="1"/>
              <a:t>cos</a:t>
            </a:r>
            <a:r>
              <a:rPr lang="ru-RU" altLang="ru-RU" sz="2000" dirty="0"/>
              <a:t>-расстояние</a:t>
            </a:r>
            <a:r>
              <a:rPr lang="ru-RU" altLang="ru-RU" sz="2000" dirty="0" smtClean="0"/>
              <a:t>), в диапазоне </a:t>
            </a:r>
            <a:r>
              <a:rPr lang="ru-RU" altLang="ru-RU" sz="2000" dirty="0"/>
              <a:t>между -1 и</a:t>
            </a:r>
            <a:r>
              <a:rPr lang="ru-RU" altLang="ru-RU" sz="2000" dirty="0" smtClean="0"/>
              <a:t> 1. Чем он ближе к 1, тем более коррелированы признаки, а </a:t>
            </a:r>
            <a:r>
              <a:rPr lang="ru-RU" altLang="ru-RU" sz="2000" dirty="0"/>
              <a:t>также </a:t>
            </a:r>
            <a:r>
              <a:rPr lang="ru-RU" altLang="ru-RU" sz="2000" dirty="0" smtClean="0"/>
              <a:t>чем ближе </a:t>
            </a:r>
            <a:r>
              <a:rPr lang="ru-RU" altLang="ru-RU" sz="2000" dirty="0"/>
              <a:t>-1 </a:t>
            </a:r>
            <a:r>
              <a:rPr lang="ru-RU" altLang="ru-RU" sz="2000" dirty="0" smtClean="0"/>
              <a:t>, тем они более </a:t>
            </a:r>
            <a:r>
              <a:rPr lang="ru-RU" altLang="ru-RU" sz="2000" dirty="0"/>
              <a:t>отрицательно коррелированный</a:t>
            </a:r>
            <a:r>
              <a:rPr lang="ru-RU" altLang="ru-RU" sz="2000" dirty="0" smtClean="0"/>
              <a:t>. Если 0 –то независимы. Обычно если </a:t>
            </a:r>
            <a:r>
              <a:rPr lang="ru-RU" altLang="ru-RU" sz="2000" dirty="0"/>
              <a:t>выше </a:t>
            </a:r>
            <a:r>
              <a:rPr lang="ru-RU" altLang="ru-RU" sz="2000" dirty="0" smtClean="0"/>
              <a:t>некоторого </a:t>
            </a:r>
            <a:r>
              <a:rPr lang="ru-RU" altLang="ru-RU" sz="2000" dirty="0" err="1" smtClean="0"/>
              <a:t>порогп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(± 0,9 ± 0,9) </a:t>
            </a:r>
            <a:r>
              <a:rPr lang="ru-RU" altLang="ru-RU" sz="2000" dirty="0" smtClean="0"/>
              <a:t>– то отбрасывают один из признаков.</a:t>
            </a:r>
            <a:endParaRPr lang="ru-RU" altLang="ru-RU" sz="2000" dirty="0"/>
          </a:p>
          <a:p>
            <a: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ru-RU" altLang="ru-RU" sz="2000" dirty="0" smtClean="0"/>
              <a:t>Также можно использовать и любые другие функции расстояний и мер, например энтропия</a:t>
            </a:r>
            <a:r>
              <a:rPr lang="ru-RU" altLang="ru-RU" sz="2000" dirty="0"/>
              <a:t>, KL </a:t>
            </a:r>
            <a:r>
              <a:rPr lang="ru-RU" altLang="ru-RU" sz="2000" dirty="0" smtClean="0"/>
              <a:t>расхождение).</a:t>
            </a:r>
            <a:endParaRPr lang="ru-RU" altLang="ru-RU" sz="2000" dirty="0"/>
          </a:p>
          <a:p>
            <a: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ru-RU" altLang="ru-RU" sz="2000" dirty="0" smtClean="0"/>
              <a:t> </a:t>
            </a:r>
            <a:endParaRPr lang="ru-RU" alt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54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Отбор</a:t>
            </a:r>
            <a:r>
              <a:rPr lang="en-US" b="1" dirty="0"/>
              <a:t> </a:t>
            </a:r>
            <a:r>
              <a:rPr lang="ru-RU" b="1" dirty="0"/>
              <a:t>признаков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025" y="1571002"/>
                <a:ext cx="11422879" cy="5045698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</a:pPr>
                <a:r>
                  <a:rPr lang="en-US" sz="2000" dirty="0" smtClean="0"/>
                  <a:t>Примечание. </a:t>
                </a:r>
                <a:r>
                  <a:rPr lang="en-US" sz="2000" dirty="0"/>
                  <a:t>В других </a:t>
                </a:r>
                <a:r>
                  <a:rPr lang="en-US" sz="2000" dirty="0" err="1" smtClean="0"/>
                  <a:t>интерпретация</a:t>
                </a:r>
                <a:r>
                  <a:rPr lang="en-US" sz="2000" dirty="0" smtClean="0"/>
                  <a:t> k-</a:t>
                </a:r>
                <a:r>
                  <a:rPr lang="en-US" sz="2000" dirty="0" err="1" smtClean="0"/>
                  <a:t>лучши</a:t>
                </a:r>
                <a:r>
                  <a:rPr lang="en-US" sz="2000" dirty="0" smtClean="0"/>
                  <a:t>[ </a:t>
                </a:r>
                <a:r>
                  <a:rPr lang="en-US" sz="2000" dirty="0"/>
                  <a:t>(</a:t>
                </a:r>
                <a:r>
                  <a:rPr lang="en-US" sz="2000" dirty="0" err="1"/>
                  <a:t>наиболее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независимы</a:t>
                </a:r>
                <a:r>
                  <a:rPr lang="en-US" sz="2000" dirty="0" smtClean="0"/>
                  <a:t>[) </a:t>
                </a:r>
                <a:r>
                  <a:rPr lang="en-US" sz="2000" dirty="0" err="1" smtClean="0"/>
                  <a:t>признакjd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может </a:t>
                </a:r>
                <a:r>
                  <a:rPr lang="en-US" sz="2000" dirty="0" err="1"/>
                  <a:t>быть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оставлен</a:t>
                </a:r>
                <a:r>
                  <a:rPr lang="ru-RU" sz="2000" dirty="0" smtClean="0"/>
                  <a:t>о </a:t>
                </a:r>
                <a:r>
                  <a:rPr lang="en-US" sz="2000" dirty="0" err="1" smtClean="0"/>
                  <a:t>на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основе корреляционного </a:t>
                </a:r>
                <a:r>
                  <a:rPr lang="en-US" sz="2000" dirty="0" err="1"/>
                  <a:t>или</a:t>
                </a:r>
                <a:r>
                  <a:rPr lang="en-US" sz="2000" dirty="0"/>
                  <a:t> </a:t>
                </a:r>
                <a:r>
                  <a:rPr lang="ru-RU" sz="2000" dirty="0" smtClean="0"/>
                  <a:t>подобного </a:t>
                </a:r>
                <a:r>
                  <a:rPr lang="en-US" sz="2000" dirty="0" err="1" smtClean="0"/>
                  <a:t>анализа</a:t>
                </a:r>
                <a:r>
                  <a:rPr lang="en-US" sz="2000" dirty="0"/>
                  <a:t>. </a:t>
                </a:r>
                <a:endParaRPr lang="en-US" sz="2000" dirty="0" smtClean="0"/>
              </a:p>
              <a:p>
                <a:pPr algn="l" rtl="0">
                  <a:lnSpc>
                    <a:spcPct val="100000"/>
                  </a:lnSpc>
                </a:pPr>
                <a:r>
                  <a:rPr lang="en-US" sz="2000" dirty="0" smtClean="0"/>
                  <a:t>В </a:t>
                </a:r>
                <a:r>
                  <a:rPr lang="en-US" sz="2000" dirty="0" err="1"/>
                  <a:t>случае</a:t>
                </a:r>
                <a:r>
                  <a:rPr lang="en-US" sz="2000" dirty="0"/>
                  <a:t> </a:t>
                </a:r>
                <a:r>
                  <a:rPr lang="ru-RU" sz="2000" dirty="0" smtClean="0"/>
                  <a:t>задачи с учителем</a:t>
                </a:r>
                <a:r>
                  <a:rPr lang="en-US" sz="2000" dirty="0" smtClean="0"/>
                  <a:t> </a:t>
                </a:r>
                <a:r>
                  <a:rPr lang="en-US" sz="2000" dirty="0" err="1"/>
                  <a:t>важность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каждо</a:t>
                </a:r>
                <a:r>
                  <a:rPr lang="ru-RU" sz="2000" dirty="0" err="1" smtClean="0"/>
                  <a:t>го</a:t>
                </a:r>
                <a:r>
                  <a:rPr lang="en-US" sz="2000" dirty="0" smtClean="0"/>
                  <a:t> </a:t>
                </a:r>
                <a:r>
                  <a:rPr lang="ru-RU" sz="2000" dirty="0" smtClean="0"/>
                  <a:t>признака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может быть оценена для каждого класса, например, оценка Фишера в этом случае может быть выражена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а также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средние и дисперсия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особенность в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класс,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количество экземпляров в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класс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среднее значение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характерная черта</a:t>
                </a:r>
                <a:r>
                  <a:rPr lang="en-US" sz="2000" dirty="0" smtClean="0"/>
                  <a:t>.</a:t>
                </a:r>
              </a:p>
              <a:p>
                <a:pPr algn="l" rtl="0">
                  <a:lnSpc>
                    <a:spcPct val="100000"/>
                  </a:lnSpc>
                </a:pPr>
                <a:r>
                  <a:rPr lang="en-US" sz="2000" dirty="0" err="1" smtClean="0"/>
                  <a:t>Важность</a:t>
                </a:r>
                <a:r>
                  <a:rPr lang="en-US" sz="2000" dirty="0" smtClean="0"/>
                  <a:t> </a:t>
                </a:r>
                <a:r>
                  <a:rPr lang="ru-RU" sz="2000" dirty="0" smtClean="0"/>
                  <a:t>признаков для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задачи регрессии также можно оценить, проанализировав сходство </a:t>
                </a:r>
                <a:r>
                  <a:rPr lang="en-US" sz="2000" dirty="0" err="1"/>
                  <a:t>значений</a:t>
                </a:r>
                <a:r>
                  <a:rPr lang="en-US" sz="2000" dirty="0"/>
                  <a:t> </a:t>
                </a:r>
                <a:r>
                  <a:rPr lang="ru-RU" sz="2000" dirty="0" smtClean="0"/>
                  <a:t>признаков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в обучающих и тестовых наборах данных.</a:t>
                </a:r>
                <a:endParaRPr lang="ru-RU" sz="20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25" y="1571002"/>
                <a:ext cx="11422879" cy="5045698"/>
              </a:xfrm>
              <a:blipFill>
                <a:blip r:embed="rId2"/>
                <a:stretch>
                  <a:fillRect l="-481" t="-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31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2363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Разведовательный</a:t>
            </a:r>
            <a:r>
              <a:rPr lang="en-US" b="1" dirty="0" smtClean="0"/>
              <a:t> </a:t>
            </a:r>
            <a:r>
              <a:rPr lang="en-US" b="1" dirty="0"/>
              <a:t>анализ данных (EDA</a:t>
            </a:r>
            <a:r>
              <a:rPr lang="en-US" b="1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7290" y="914400"/>
            <a:ext cx="11280448" cy="5537675"/>
          </a:xfrm>
        </p:spPr>
        <p:txBody>
          <a:bodyPr>
            <a:normAutofit/>
          </a:bodyPr>
          <a:lstStyle/>
          <a:p>
            <a:r>
              <a:rPr lang="ru-RU" sz="2000" b="1" dirty="0" err="1"/>
              <a:t>Разведовательный</a:t>
            </a:r>
            <a:r>
              <a:rPr lang="en-US" sz="2000" b="1" dirty="0" smtClean="0"/>
              <a:t> </a:t>
            </a:r>
            <a:r>
              <a:rPr lang="en-US" sz="2000" b="1" dirty="0"/>
              <a:t>анализ данных (EDA</a:t>
            </a:r>
            <a:r>
              <a:rPr lang="en-US" sz="2000" b="1" dirty="0" smtClean="0"/>
              <a:t>)</a:t>
            </a:r>
          </a:p>
          <a:p>
            <a:pPr lvl="1" algn="l" rtl="0"/>
            <a:r>
              <a:rPr lang="en-US" sz="2000" dirty="0" smtClean="0"/>
              <a:t>EDA </a:t>
            </a:r>
            <a:r>
              <a:rPr lang="en-US" sz="2000" dirty="0"/>
              <a:t>относится к </a:t>
            </a:r>
            <a:r>
              <a:rPr lang="en-US" sz="2000" dirty="0" err="1" smtClean="0"/>
              <a:t>процессу</a:t>
            </a:r>
            <a:r>
              <a:rPr lang="en-US" sz="2000" dirty="0" smtClean="0"/>
              <a:t> </a:t>
            </a:r>
            <a:r>
              <a:rPr lang="en-US" sz="2000" dirty="0"/>
              <a:t>выполнения начальных </a:t>
            </a:r>
            <a:r>
              <a:rPr lang="en-US" sz="2000" dirty="0" err="1"/>
              <a:t>исследований</a:t>
            </a:r>
            <a:r>
              <a:rPr lang="en-US" sz="2000" dirty="0"/>
              <a:t> </a:t>
            </a:r>
            <a:r>
              <a:rPr lang="ru-RU" sz="2000" dirty="0" smtClean="0"/>
              <a:t>над </a:t>
            </a:r>
            <a:r>
              <a:rPr lang="en-US" sz="2000" dirty="0" err="1" smtClean="0"/>
              <a:t>данны</a:t>
            </a:r>
            <a:r>
              <a:rPr lang="ru-RU" sz="2000" dirty="0" smtClean="0"/>
              <a:t>ми</a:t>
            </a:r>
            <a:r>
              <a:rPr lang="en-US" sz="2000" dirty="0" smtClean="0"/>
              <a:t> </a:t>
            </a:r>
            <a:r>
              <a:rPr lang="en-US" sz="2000" dirty="0"/>
              <a:t>с целью </a:t>
            </a:r>
            <a:r>
              <a:rPr lang="en-US" sz="2000" dirty="0" err="1"/>
              <a:t>обнаружения</a:t>
            </a:r>
            <a:r>
              <a:rPr lang="en-US" sz="2000" dirty="0"/>
              <a:t> </a:t>
            </a:r>
            <a:r>
              <a:rPr lang="ru-RU" sz="2000" dirty="0" smtClean="0"/>
              <a:t>типичных </a:t>
            </a:r>
            <a:r>
              <a:rPr lang="en-US" sz="2000" dirty="0" err="1" smtClean="0"/>
              <a:t>шаблон</a:t>
            </a:r>
            <a:r>
              <a:rPr lang="ru-RU" sz="2000" dirty="0" err="1" smtClean="0"/>
              <a:t>ов</a:t>
            </a:r>
            <a:r>
              <a:rPr lang="ru-RU" sz="2000" dirty="0" smtClean="0"/>
              <a:t> в их поведении</a:t>
            </a:r>
            <a:r>
              <a:rPr lang="en-US" sz="2000" dirty="0" smtClean="0"/>
              <a:t>,</a:t>
            </a:r>
            <a:r>
              <a:rPr lang="ru-RU" sz="2000" dirty="0" smtClean="0"/>
              <a:t> например,</a:t>
            </a:r>
            <a:r>
              <a:rPr lang="en-US" sz="2000" dirty="0" smtClean="0"/>
              <a:t> </a:t>
            </a:r>
            <a:r>
              <a:rPr lang="en-US" sz="2000" dirty="0" err="1"/>
              <a:t>чтобы</a:t>
            </a:r>
            <a:r>
              <a:rPr lang="en-US" sz="2000" dirty="0"/>
              <a:t> обнаруживать </a:t>
            </a:r>
            <a:r>
              <a:rPr lang="en-US" sz="2000" dirty="0" err="1"/>
              <a:t>аномалии</a:t>
            </a:r>
            <a:r>
              <a:rPr lang="en-US" sz="2000" dirty="0" smtClean="0"/>
              <a:t>, </a:t>
            </a:r>
            <a:r>
              <a:rPr lang="en-US" sz="2000" dirty="0"/>
              <a:t>проверять </a:t>
            </a:r>
            <a:r>
              <a:rPr lang="en-US" sz="2000" dirty="0" err="1"/>
              <a:t>гипотезы</a:t>
            </a:r>
            <a:r>
              <a:rPr lang="en-US" sz="2000" dirty="0"/>
              <a:t> </a:t>
            </a:r>
            <a:r>
              <a:rPr lang="en-US" sz="2000" dirty="0" smtClean="0"/>
              <a:t>с </a:t>
            </a:r>
            <a:r>
              <a:rPr lang="en-US" sz="2000" dirty="0"/>
              <a:t>помощью сводной статистики и графических представлений.</a:t>
            </a:r>
          </a:p>
          <a:p>
            <a:pPr algn="l" rtl="0"/>
            <a:r>
              <a:rPr lang="en-US" sz="2000" b="1" dirty="0"/>
              <a:t>E</a:t>
            </a:r>
            <a:r>
              <a:rPr lang="en-US" sz="2000" b="1" dirty="0" smtClean="0"/>
              <a:t>DA </a:t>
            </a:r>
            <a:r>
              <a:rPr lang="en-US" sz="2000" b="1" dirty="0"/>
              <a:t>включает в себя оценку таких параметров как</a:t>
            </a:r>
            <a:r>
              <a:rPr lang="en-US" sz="2000" dirty="0"/>
              <a:t>:</a:t>
            </a:r>
          </a:p>
          <a:p>
            <a:pPr lvl="1" algn="l" rtl="0"/>
            <a:r>
              <a:rPr lang="en-US" sz="2000" dirty="0"/>
              <a:t>Минимум, квартили, медиана, среднее значение, максимальные значения.</a:t>
            </a:r>
          </a:p>
          <a:p>
            <a:pPr lvl="1" algn="l" rtl="0"/>
            <a:r>
              <a:rPr lang="en-US" sz="2000" dirty="0"/>
              <a:t>отклонение значений, проверка гипноза нормального распределения, асимметрия, эксцесс.</a:t>
            </a:r>
          </a:p>
          <a:p>
            <a:pPr lvl="1" algn="l" rtl="0"/>
            <a:r>
              <a:rPr lang="en-US" sz="2000" dirty="0"/>
              <a:t>анализ стационарности (</a:t>
            </a:r>
            <a:r>
              <a:rPr lang="en-US" sz="2000" dirty="0" err="1"/>
              <a:t>adf</a:t>
            </a:r>
            <a:r>
              <a:rPr lang="en-US" sz="2000" dirty="0"/>
              <a:t>-тест, анализ ACF-PCF).</a:t>
            </a:r>
          </a:p>
          <a:p>
            <a:pPr lvl="1" algn="l" rtl="0"/>
            <a:r>
              <a:rPr lang="en-US" sz="2000" dirty="0"/>
              <a:t>анализ зависимостей данных для многомерных данных (корреляция, причинно-следственный анализ).</a:t>
            </a:r>
          </a:p>
          <a:p>
            <a:pPr lvl="1" algn="l" rtl="0"/>
            <a:r>
              <a:rPr lang="en-US" sz="2000" dirty="0"/>
              <a:t>визуализация данных (прямоугольная диаграмма, гистограмма-распределение, диаграмма рассеяния).</a:t>
            </a:r>
          </a:p>
          <a:p>
            <a:pPr lvl="1" algn="l" rtl="0"/>
            <a:r>
              <a:rPr lang="en-US" sz="2000" dirty="0"/>
              <a:t>поиск недостающих и выпадающих </a:t>
            </a:r>
            <a:r>
              <a:rPr lang="en-US" sz="2000" dirty="0" err="1"/>
              <a:t>значений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lvl="1" algn="l" rtl="0"/>
            <a:r>
              <a:rPr lang="ru-RU" sz="2000" dirty="0" smtClean="0"/>
              <a:t>И т.д.</a:t>
            </a:r>
            <a:endParaRPr lang="en-US" sz="2000" dirty="0"/>
          </a:p>
          <a:p>
            <a:pPr algn="l" rtl="0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869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Отбор</a:t>
            </a:r>
            <a:r>
              <a:rPr lang="en-US" b="1" dirty="0"/>
              <a:t> </a:t>
            </a:r>
            <a:r>
              <a:rPr lang="ru-RU" b="1" dirty="0"/>
              <a:t>признаков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Пример выбора признаков на основе корреляции</a:t>
            </a:r>
            <a:endParaRPr lang="ru-RU" alt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735898"/>
            <a:ext cx="6999287" cy="43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160336"/>
            <a:ext cx="11318875" cy="1053477"/>
          </a:xfrm>
        </p:spPr>
        <p:txBody>
          <a:bodyPr>
            <a:normAutofit/>
          </a:bodyPr>
          <a:lstStyle/>
          <a:p>
            <a:r>
              <a:rPr lang="ru-RU" b="1" dirty="0"/>
              <a:t>Отбор</a:t>
            </a:r>
            <a:r>
              <a:rPr lang="en-US" b="1" dirty="0"/>
              <a:t> </a:t>
            </a:r>
            <a:r>
              <a:rPr lang="ru-RU" b="1" dirty="0"/>
              <a:t>признаков</a:t>
            </a:r>
            <a:r>
              <a:rPr lang="en-US" b="1" dirty="0" smtClean="0"/>
              <a:t>. </a:t>
            </a:r>
            <a:r>
              <a:rPr lang="en-US" b="1" dirty="0" err="1"/>
              <a:t>Анализ</a:t>
            </a:r>
            <a:r>
              <a:rPr lang="en-US" b="1" dirty="0"/>
              <a:t> Из </a:t>
            </a:r>
            <a:r>
              <a:rPr lang="en-US" b="1" dirty="0" err="1"/>
              <a:t>VAriance</a:t>
            </a:r>
            <a:r>
              <a:rPr lang="en-US" b="1" dirty="0"/>
              <a:t> (ANOVA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951160"/>
            <a:ext cx="11422879" cy="5451344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 smtClean="0"/>
              <a:t>ANOVA </a:t>
            </a:r>
            <a:r>
              <a:rPr lang="en-US" sz="2000" dirty="0"/>
              <a:t>- это статистический метод, используемый для проверки средних значений двух или более </a:t>
            </a:r>
            <a:r>
              <a:rPr lang="en-US" sz="2000" dirty="0" err="1"/>
              <a:t>групп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признаки</a:t>
            </a:r>
            <a:r>
              <a:rPr lang="en-US" sz="2000" dirty="0" smtClean="0"/>
              <a:t> </a:t>
            </a:r>
            <a:r>
              <a:rPr lang="en-US" sz="2000" dirty="0"/>
              <a:t>временных рядов, которые значительно отличаются друг от </a:t>
            </a:r>
            <a:r>
              <a:rPr lang="en-US" sz="2000" dirty="0" err="1"/>
              <a:t>друга</a:t>
            </a:r>
            <a:r>
              <a:rPr lang="en-US" sz="2000" dirty="0" smtClean="0"/>
              <a:t>.</a:t>
            </a:r>
            <a:r>
              <a:rPr lang="ru-RU" sz="2000" dirty="0" smtClean="0"/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Предполагается, </a:t>
            </a:r>
            <a:r>
              <a:rPr lang="en-US" sz="2000" dirty="0" err="1"/>
              <a:t>что</a:t>
            </a:r>
            <a:r>
              <a:rPr lang="en-US" sz="2000" dirty="0"/>
              <a:t> </a:t>
            </a:r>
            <a:r>
              <a:rPr lang="ru-RU" sz="2000" dirty="0" smtClean="0"/>
              <a:t>есть две </a:t>
            </a:r>
            <a:r>
              <a:rPr lang="en-US" sz="2000" dirty="0" err="1" smtClean="0"/>
              <a:t>гипотез</a:t>
            </a:r>
            <a:r>
              <a:rPr lang="ru-RU" sz="2000" dirty="0" smtClean="0"/>
              <a:t>ы</a:t>
            </a:r>
            <a:r>
              <a:rPr lang="en-US" sz="2000" dirty="0" smtClean="0"/>
              <a:t> </a:t>
            </a:r>
            <a:r>
              <a:rPr lang="en-US" sz="2000" dirty="0"/>
              <a:t>о </a:t>
            </a:r>
            <a:r>
              <a:rPr lang="ru-RU" sz="2000" dirty="0" smtClean="0"/>
              <a:t>признаке</a:t>
            </a:r>
            <a:r>
              <a:rPr lang="en-US" sz="2000" dirty="0" smtClean="0"/>
              <a:t> </a:t>
            </a:r>
            <a:endParaRPr lang="en-US" sz="2000" dirty="0"/>
          </a:p>
          <a:p>
            <a:pPr lvl="1" algn="l" rtl="0"/>
            <a:r>
              <a:rPr lang="ru-RU" sz="2000" dirty="0" smtClean="0"/>
              <a:t>Нулевая гипотеза</a:t>
            </a:r>
            <a:r>
              <a:rPr lang="en-US" sz="2000" dirty="0" smtClean="0"/>
              <a:t>: </a:t>
            </a:r>
            <a:r>
              <a:rPr lang="ru-RU" sz="2000" dirty="0" smtClean="0"/>
              <a:t>среднее </a:t>
            </a:r>
            <a:r>
              <a:rPr lang="en-US" sz="2000" dirty="0" smtClean="0"/>
              <a:t> </a:t>
            </a:r>
            <a:r>
              <a:rPr lang="en-US" sz="2000" dirty="0"/>
              <a:t>всех групп равны.</a:t>
            </a:r>
          </a:p>
          <a:p>
            <a:pPr lvl="1" algn="l" rtl="0"/>
            <a:r>
              <a:rPr lang="en-US" sz="2000" dirty="0"/>
              <a:t>Альтернативный вариант: по крайней мере, одно среднее значение в группах отличается - это нам нужно.</a:t>
            </a:r>
          </a:p>
          <a:p>
            <a:pPr algn="l" rtl="0"/>
            <a:r>
              <a:rPr lang="ru-RU" sz="2000" dirty="0" smtClean="0"/>
              <a:t>Особенности</a:t>
            </a:r>
            <a:r>
              <a:rPr lang="en-US" sz="2000" dirty="0" smtClean="0"/>
              <a:t> </a:t>
            </a:r>
            <a:r>
              <a:rPr lang="en-US" sz="2000" dirty="0"/>
              <a:t>ANOVA</a:t>
            </a:r>
          </a:p>
          <a:p>
            <a:pPr lvl="1" algn="l" rtl="0"/>
            <a:r>
              <a:rPr lang="en-US" sz="2000" dirty="0"/>
              <a:t>Используя ANOVA, мы хотим определить набор характеристик, которые </a:t>
            </a:r>
            <a:r>
              <a:rPr lang="en-US" sz="2000" dirty="0" err="1"/>
              <a:t>объясняют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как </a:t>
            </a:r>
            <a:r>
              <a:rPr lang="ru-RU" sz="2000" dirty="0" err="1" smtClean="0"/>
              <a:t>слогаемые</a:t>
            </a:r>
            <a:r>
              <a:rPr lang="en-US" sz="2000" dirty="0" smtClean="0"/>
              <a:t>) </a:t>
            </a:r>
            <a:r>
              <a:rPr lang="en-US" sz="2000" dirty="0"/>
              <a:t>дисперсию данных.</a:t>
            </a:r>
          </a:p>
          <a:p>
            <a:pPr lvl="2"/>
            <a:r>
              <a:rPr lang="en-US" dirty="0"/>
              <a:t>ANOVA позволяет выбрать </a:t>
            </a:r>
            <a:r>
              <a:rPr lang="en-US" dirty="0" err="1"/>
              <a:t>набор</a:t>
            </a:r>
            <a:r>
              <a:rPr lang="en-US" dirty="0"/>
              <a:t> </a:t>
            </a:r>
            <a:r>
              <a:rPr lang="ru-RU" dirty="0" smtClean="0"/>
              <a:t>признаков</a:t>
            </a:r>
            <a:r>
              <a:rPr lang="en-US" dirty="0" smtClean="0"/>
              <a:t>, </a:t>
            </a:r>
            <a:r>
              <a:rPr lang="en-US" dirty="0"/>
              <a:t>которые в основном независимы друг от друга и в сумме дают полную дисперсию данных.</a:t>
            </a:r>
          </a:p>
          <a:p>
            <a:pPr lvl="1"/>
            <a:r>
              <a:rPr lang="en-US" sz="2000" dirty="0"/>
              <a:t>Используйте ANOVA, когда у вас есть одна категориальная характеристика и одна </a:t>
            </a:r>
            <a:r>
              <a:rPr lang="en-US" sz="2000" dirty="0" err="1"/>
              <a:t>числовая</a:t>
            </a:r>
            <a:r>
              <a:rPr lang="en-US" sz="2000" dirty="0"/>
              <a:t> </a:t>
            </a:r>
            <a:r>
              <a:rPr lang="en-US" sz="2000" dirty="0" err="1"/>
              <a:t>характеристика</a:t>
            </a:r>
            <a:r>
              <a:rPr lang="en-US" sz="2000" dirty="0"/>
              <a:t> (например, пол (мужской, женский) и возраст 0–100 лет или как метки классов и данные).</a:t>
            </a:r>
          </a:p>
          <a:p>
            <a:pPr lvl="1" algn="l" rtl="0"/>
            <a:r>
              <a:rPr lang="en-US" sz="2000" dirty="0"/>
              <a:t>В ANOVA </a:t>
            </a:r>
            <a:r>
              <a:rPr lang="en-US" sz="2000" dirty="0" err="1"/>
              <a:t>мы</a:t>
            </a:r>
            <a:r>
              <a:rPr lang="en-US" sz="2000" dirty="0"/>
              <a:t> </a:t>
            </a:r>
            <a:r>
              <a:rPr lang="en-US" sz="2000" dirty="0" err="1" smtClean="0"/>
              <a:t>дели</a:t>
            </a:r>
            <a:r>
              <a:rPr lang="ru-RU" sz="2000" dirty="0" smtClean="0"/>
              <a:t>м</a:t>
            </a:r>
            <a:r>
              <a:rPr lang="en-US" sz="2000" dirty="0" smtClean="0"/>
              <a:t> </a:t>
            </a:r>
            <a:r>
              <a:rPr lang="en-US" sz="2000" dirty="0" err="1"/>
              <a:t>наши</a:t>
            </a:r>
            <a:r>
              <a:rPr lang="en-US" sz="2000" dirty="0"/>
              <a:t> </a:t>
            </a:r>
            <a:r>
              <a:rPr lang="ru-RU" sz="2000" dirty="0" smtClean="0"/>
              <a:t>признаки</a:t>
            </a:r>
            <a:r>
              <a:rPr lang="en-US" sz="2000" dirty="0" smtClean="0"/>
              <a:t> </a:t>
            </a:r>
            <a:r>
              <a:rPr lang="en-US" sz="2000" dirty="0"/>
              <a:t>по группам в соответствии с </a:t>
            </a:r>
            <a:r>
              <a:rPr lang="en-US" sz="2000" dirty="0" err="1" smtClean="0"/>
              <a:t>категориальн</a:t>
            </a:r>
            <a:r>
              <a:rPr lang="ru-RU" sz="2000" dirty="0" err="1" smtClean="0"/>
              <a:t>ым</a:t>
            </a:r>
            <a:r>
              <a:rPr lang="en-US" sz="2000" dirty="0" smtClean="0"/>
              <a:t> </a:t>
            </a:r>
            <a:r>
              <a:rPr lang="ru-RU" sz="2000" dirty="0" err="1" smtClean="0"/>
              <a:t>признком</a:t>
            </a:r>
            <a:r>
              <a:rPr lang="en-US" sz="2000" dirty="0" smtClean="0"/>
              <a:t> </a:t>
            </a:r>
            <a:r>
              <a:rPr lang="en-US" sz="2000" dirty="0"/>
              <a:t>(мужской возраст, женский возраст).</a:t>
            </a:r>
          </a:p>
          <a:p>
            <a:pPr lvl="1" algn="l" rtl="0"/>
            <a:r>
              <a:rPr lang="en-US" sz="2000" dirty="0"/>
              <a:t>Для </a:t>
            </a:r>
            <a:r>
              <a:rPr lang="en-US" sz="2000" dirty="0" err="1"/>
              <a:t>выбора</a:t>
            </a:r>
            <a:r>
              <a:rPr lang="en-US" sz="2000" dirty="0"/>
              <a:t> </a:t>
            </a:r>
            <a:r>
              <a:rPr lang="ru-RU" sz="2000" dirty="0" smtClean="0"/>
              <a:t>признаков</a:t>
            </a:r>
            <a:r>
              <a:rPr lang="en-US" sz="2000" dirty="0" smtClean="0"/>
              <a:t> </a:t>
            </a:r>
            <a:r>
              <a:rPr lang="en-US" sz="2000" dirty="0" err="1" smtClean="0"/>
              <a:t>мы</a:t>
            </a:r>
            <a:r>
              <a:rPr lang="en-US" sz="2000" dirty="0" smtClean="0"/>
              <a:t> </a:t>
            </a:r>
            <a:r>
              <a:rPr lang="en-US" sz="2000" dirty="0"/>
              <a:t>проверяем гипотезу о том, что </a:t>
            </a:r>
            <a:r>
              <a:rPr lang="en-US" sz="2000" dirty="0" err="1"/>
              <a:t>распределение</a:t>
            </a:r>
            <a:r>
              <a:rPr lang="en-US" sz="2000" dirty="0"/>
              <a:t> </a:t>
            </a:r>
            <a:r>
              <a:rPr lang="en-US" sz="2000" dirty="0" err="1" smtClean="0"/>
              <a:t>это</a:t>
            </a:r>
            <a:r>
              <a:rPr lang="ru-RU" sz="2000" dirty="0" err="1" smtClean="0"/>
              <a:t>го</a:t>
            </a:r>
            <a:r>
              <a:rPr lang="en-US" sz="2000" dirty="0" smtClean="0"/>
              <a:t> </a:t>
            </a:r>
            <a:r>
              <a:rPr lang="ru-RU" sz="2000" dirty="0" smtClean="0"/>
              <a:t>признака</a:t>
            </a:r>
            <a:r>
              <a:rPr lang="en-US" sz="2000" dirty="0" smtClean="0"/>
              <a:t> </a:t>
            </a:r>
            <a:r>
              <a:rPr lang="en-US" sz="2000" dirty="0" err="1"/>
              <a:t>отличается</a:t>
            </a:r>
            <a:r>
              <a:rPr lang="en-US" sz="2000" dirty="0"/>
              <a:t> </a:t>
            </a:r>
            <a:r>
              <a:rPr lang="ru-RU" sz="2000" dirty="0" smtClean="0"/>
              <a:t>в </a:t>
            </a:r>
            <a:r>
              <a:rPr lang="en-US" sz="2000" dirty="0" err="1" smtClean="0"/>
              <a:t>каждой</a:t>
            </a:r>
            <a:r>
              <a:rPr lang="en-US" sz="2000" dirty="0" smtClean="0"/>
              <a:t> </a:t>
            </a:r>
            <a:r>
              <a:rPr lang="ru-RU" sz="2000" dirty="0" smtClean="0"/>
              <a:t>из </a:t>
            </a:r>
            <a:r>
              <a:rPr lang="en-US" sz="2000" dirty="0" err="1" smtClean="0"/>
              <a:t>группы</a:t>
            </a:r>
            <a:r>
              <a:rPr lang="en-US" sz="2000" dirty="0"/>
              <a:t>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0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r>
              <a:rPr lang="ru-RU" b="1" dirty="0"/>
              <a:t>Отбор</a:t>
            </a:r>
            <a:r>
              <a:rPr lang="en-US" b="1" dirty="0"/>
              <a:t> </a:t>
            </a:r>
            <a:r>
              <a:rPr lang="ru-RU" b="1" dirty="0"/>
              <a:t>признаков</a:t>
            </a:r>
            <a:r>
              <a:rPr lang="en-US" b="1" dirty="0" smtClean="0"/>
              <a:t>. </a:t>
            </a:r>
            <a:r>
              <a:rPr lang="en-US" b="1" dirty="0" err="1"/>
              <a:t>Анализ</a:t>
            </a:r>
            <a:r>
              <a:rPr lang="en-US" b="1" dirty="0"/>
              <a:t> Из </a:t>
            </a:r>
            <a:r>
              <a:rPr lang="en-US" b="1" dirty="0" err="1"/>
              <a:t>VAriance</a:t>
            </a:r>
            <a:r>
              <a:rPr lang="en-US" b="1" dirty="0"/>
              <a:t> (ANOVA</a:t>
            </a:r>
            <a:r>
              <a:rPr lang="en-US" b="1" dirty="0" smtClean="0"/>
              <a:t>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025" y="1165356"/>
                <a:ext cx="11422879" cy="5451344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</a:pPr>
                <a:r>
                  <a:rPr lang="en-US" sz="2000" dirty="0"/>
                  <a:t>Для определения теста ANOVA </a:t>
                </a:r>
                <a:r>
                  <a:rPr lang="ru-RU" sz="2000" dirty="0" smtClean="0"/>
                  <a:t>можно использовать </a:t>
                </a:r>
                <a:r>
                  <a:rPr lang="en-US" sz="2000" dirty="0" err="1" smtClean="0"/>
                  <a:t>критери</a:t>
                </a:r>
                <a:r>
                  <a:rPr lang="ru-RU" sz="2000" dirty="0" smtClean="0"/>
                  <a:t>й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Фишера</a:t>
                </a:r>
                <a:r>
                  <a:rPr lang="ru-RU" sz="2000" dirty="0" smtClean="0"/>
                  <a:t>, который для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каждо</a:t>
                </a:r>
                <a:r>
                  <a:rPr lang="ru-RU" sz="2000" dirty="0" err="1" smtClean="0"/>
                  <a:t>го</a:t>
                </a:r>
                <a:r>
                  <a:rPr lang="en-US" sz="2000" dirty="0" smtClean="0"/>
                  <a:t> </a:t>
                </a:r>
                <a:r>
                  <a:rPr lang="ru-RU" sz="2000" dirty="0" err="1" smtClean="0"/>
                  <a:t>признрака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можно дать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𝑤𝑔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lang="en-US" sz="2000" dirty="0"/>
                  <a:t> это сумма квадратов между группами,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)/(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среднее значение </a:t>
                </a:r>
                <a:r>
                  <a:rPr lang="en-US" sz="2000" dirty="0" err="1"/>
                  <a:t>каждой</a:t>
                </a:r>
                <a:r>
                  <a:rPr lang="en-US" sz="2000" dirty="0"/>
                  <a:t> </a:t>
                </a:r>
                <a:r>
                  <a:rPr lang="ru-RU" sz="2000" dirty="0" smtClean="0"/>
                  <a:t>признаки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sz="2000" dirty="0"/>
                  <a:t> среднее из всех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количество характеристик (групп);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𝑤𝑔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это сумма квадратов внутри группы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𝑤𝑔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)/(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N - размер объекта.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</a:pPr>
                <a:r>
                  <a:rPr lang="en-US" sz="2000" dirty="0" err="1" smtClean="0"/>
                  <a:t>После</a:t>
                </a:r>
                <a:r>
                  <a:rPr lang="ru-RU" sz="2000" dirty="0" smtClean="0"/>
                  <a:t> расчета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 smtClean="0"/>
                  <a:t> </a:t>
                </a:r>
                <a:r>
                  <a:rPr lang="en-US" sz="2000" dirty="0" smtClean="0"/>
                  <a:t>влияния </a:t>
                </a:r>
                <a:r>
                  <a:rPr lang="en-US" sz="2000" dirty="0"/>
                  <a:t>переменных может </a:t>
                </a:r>
                <a:r>
                  <a:rPr lang="en-US" sz="2000" dirty="0" err="1"/>
                  <a:t>быть</a:t>
                </a:r>
                <a:r>
                  <a:rPr lang="en-US" sz="2000" dirty="0"/>
                  <a:t> </a:t>
                </a:r>
                <a:r>
                  <a:rPr lang="ru-RU" sz="2000" dirty="0" smtClean="0"/>
                  <a:t>сравнено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с </a:t>
                </a:r>
                <a:r>
                  <a:rPr lang="en-US" sz="2000" dirty="0" err="1" smtClean="0"/>
                  <a:t>заданным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доверительным интервалом с помощью F-таблиц.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</a:pPr>
                <a:r>
                  <a:rPr lang="en-US" sz="2000" dirty="0" err="1" smtClean="0"/>
                  <a:t>Обратите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внимание, что пороговое значение F является </a:t>
                </a:r>
                <a:r>
                  <a:rPr lang="en-US" sz="2000" dirty="0" err="1"/>
                  <a:t>функцией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интервала</a:t>
                </a:r>
                <a:r>
                  <a:rPr lang="ru-RU" sz="2000" dirty="0" smtClean="0"/>
                  <a:t> уверенности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 степеней свободы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песок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).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</a:pPr>
                <a:r>
                  <a:rPr lang="ru-RU" sz="2000" dirty="0" smtClean="0"/>
                  <a:t>Е</a:t>
                </a:r>
                <a:r>
                  <a:rPr lang="en-US" sz="2000" dirty="0" err="1" smtClean="0"/>
                  <a:t>сли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значение выше </a:t>
                </a:r>
                <a:r>
                  <a:rPr lang="en-US" sz="2000" dirty="0" err="1"/>
                  <a:t>порога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то </a:t>
                </a:r>
                <a:r>
                  <a:rPr lang="en-US" sz="2000" dirty="0" err="1"/>
                  <a:t>важны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об</a:t>
                </a:r>
                <a:r>
                  <a:rPr lang="ru-RU" sz="2000" dirty="0" smtClean="0"/>
                  <a:t>а</a:t>
                </a:r>
                <a:r>
                  <a:rPr lang="en-US" sz="2000" dirty="0" smtClean="0"/>
                  <a:t> </a:t>
                </a:r>
                <a:r>
                  <a:rPr lang="ru-RU" sz="2000" dirty="0" smtClean="0"/>
                  <a:t>признака</a:t>
                </a:r>
                <a:r>
                  <a:rPr lang="en-US" sz="2000" dirty="0" smtClean="0"/>
                  <a:t>.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25" y="1165356"/>
                <a:ext cx="11422879" cy="5451344"/>
              </a:xfrm>
              <a:blipFill>
                <a:blip r:embed="rId2"/>
                <a:stretch>
                  <a:fillRect l="-481" t="-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32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r>
              <a:rPr lang="ru-RU" b="1" dirty="0"/>
              <a:t>Отбор</a:t>
            </a:r>
            <a:r>
              <a:rPr lang="en-US" b="1" dirty="0"/>
              <a:t> </a:t>
            </a:r>
            <a:r>
              <a:rPr lang="ru-RU" b="1" dirty="0"/>
              <a:t>признаков</a:t>
            </a:r>
            <a:r>
              <a:rPr lang="en-US" b="1" dirty="0" smtClean="0"/>
              <a:t>. </a:t>
            </a:r>
            <a:r>
              <a:rPr lang="en-US" b="1" dirty="0" err="1"/>
              <a:t>Анализ</a:t>
            </a:r>
            <a:r>
              <a:rPr lang="en-US" b="1" dirty="0"/>
              <a:t> Из </a:t>
            </a:r>
            <a:r>
              <a:rPr lang="en-US" b="1" dirty="0" err="1"/>
              <a:t>VAriance</a:t>
            </a:r>
            <a:r>
              <a:rPr lang="en-US" b="1" dirty="0"/>
              <a:t> (ANOVA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i="1" dirty="0">
                <a:solidFill>
                  <a:srgbClr val="000000"/>
                </a:solidFill>
              </a:rPr>
              <a:t>Примечание</a:t>
            </a:r>
            <a:endParaRPr lang="ru-RU" altLang="ru-RU" sz="1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В </a:t>
            </a:r>
            <a:r>
              <a:rPr lang="ru-RU" altLang="ru-RU" sz="1800" dirty="0" smtClean="0">
                <a:solidFill>
                  <a:srgbClr val="000000"/>
                </a:solidFill>
              </a:rPr>
              <a:t>случае двух признаков аналогом </a:t>
            </a:r>
            <a:r>
              <a:rPr lang="ru-RU" altLang="ru-RU" sz="1800" dirty="0">
                <a:solidFill>
                  <a:srgbClr val="000000"/>
                </a:solidFill>
              </a:rPr>
              <a:t>ANOVA является </a:t>
            </a:r>
            <a:r>
              <a:rPr lang="en-US" altLang="ru-RU" sz="1800" dirty="0" smtClean="0">
                <a:solidFill>
                  <a:srgbClr val="000000"/>
                </a:solidFill>
              </a:rPr>
              <a:t>t</a:t>
            </a:r>
            <a:r>
              <a:rPr lang="ru-RU" altLang="ru-RU" sz="1800" dirty="0" smtClean="0">
                <a:solidFill>
                  <a:srgbClr val="000000"/>
                </a:solidFill>
              </a:rPr>
              <a:t>-тест.</a:t>
            </a:r>
            <a:endParaRPr lang="ru-RU" altLang="ru-RU" sz="18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smtClean="0">
                <a:solidFill>
                  <a:srgbClr val="000000"/>
                </a:solidFill>
              </a:rPr>
              <a:t>Кроме </a:t>
            </a:r>
            <a:r>
              <a:rPr lang="ru-RU" altLang="ru-RU" sz="1800" dirty="0">
                <a:solidFill>
                  <a:srgbClr val="000000"/>
                </a:solidFill>
              </a:rPr>
              <a:t>ANOVA </a:t>
            </a:r>
            <a:r>
              <a:rPr lang="ru-RU" altLang="ru-RU" sz="1800" dirty="0" smtClean="0">
                <a:solidFill>
                  <a:srgbClr val="000000"/>
                </a:solidFill>
              </a:rPr>
              <a:t>отбор по дисперсии может быть сделан </a:t>
            </a:r>
            <a:r>
              <a:rPr lang="ru-RU" altLang="ru-RU" sz="1800" dirty="0">
                <a:solidFill>
                  <a:srgbClr val="000000"/>
                </a:solidFill>
              </a:rPr>
              <a:t>с использованием </a:t>
            </a:r>
            <a:r>
              <a:rPr lang="ru-RU" altLang="ru-RU" sz="1800" b="1" dirty="0" smtClean="0">
                <a:solidFill>
                  <a:srgbClr val="000000"/>
                </a:solidFill>
              </a:rPr>
              <a:t>порога дисперсии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ru-RU" altLang="ru-RU" sz="18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b="1" dirty="0" smtClean="0">
                <a:solidFill>
                  <a:srgbClr val="000000"/>
                </a:solidFill>
              </a:rPr>
              <a:t>Метод порога дисперсии </a:t>
            </a:r>
            <a:r>
              <a:rPr lang="ru-RU" altLang="ru-RU" sz="1800" dirty="0" smtClean="0">
                <a:solidFill>
                  <a:srgbClr val="000000"/>
                </a:solidFill>
              </a:rPr>
              <a:t>основан </a:t>
            </a:r>
            <a:r>
              <a:rPr lang="ru-RU" altLang="ru-RU" sz="1800" dirty="0">
                <a:solidFill>
                  <a:srgbClr val="000000"/>
                </a:solidFill>
              </a:rPr>
              <a:t>на </a:t>
            </a:r>
            <a:r>
              <a:rPr lang="ru-RU" altLang="ru-RU" sz="1800" dirty="0" smtClean="0">
                <a:solidFill>
                  <a:srgbClr val="000000"/>
                </a:solidFill>
              </a:rPr>
              <a:t>предположение </a:t>
            </a:r>
            <a:r>
              <a:rPr lang="ru-RU" altLang="ru-RU" sz="1800" dirty="0">
                <a:solidFill>
                  <a:srgbClr val="000000"/>
                </a:solidFill>
              </a:rPr>
              <a:t>что когда </a:t>
            </a:r>
            <a:r>
              <a:rPr lang="ru-RU" altLang="ru-RU" sz="1800" dirty="0" smtClean="0">
                <a:solidFill>
                  <a:srgbClr val="000000"/>
                </a:solidFill>
              </a:rPr>
              <a:t>признак имеет небольшую дисперсию – она не значим. Аналог этих методов – </a:t>
            </a:r>
            <a:r>
              <a:rPr lang="ru-RU" altLang="ru-RU" sz="1800" b="1" dirty="0" smtClean="0">
                <a:solidFill>
                  <a:srgbClr val="000000"/>
                </a:solidFill>
              </a:rPr>
              <a:t>анализ</a:t>
            </a:r>
            <a:r>
              <a:rPr lang="ru-RU" altLang="ru-RU" sz="1800" dirty="0" smtClean="0">
                <a:solidFill>
                  <a:srgbClr val="000000"/>
                </a:solidFill>
              </a:rPr>
              <a:t> </a:t>
            </a:r>
            <a:r>
              <a:rPr lang="ru-RU" altLang="ru-RU" sz="1800" b="1" dirty="0" smtClean="0">
                <a:solidFill>
                  <a:srgbClr val="000000"/>
                </a:solidFill>
              </a:rPr>
              <a:t>собственных значений, а </a:t>
            </a:r>
            <a:r>
              <a:rPr lang="ru-RU" altLang="ru-RU" sz="1800" b="1" dirty="0">
                <a:solidFill>
                  <a:srgbClr val="000000"/>
                </a:solidFill>
              </a:rPr>
              <a:t>также </a:t>
            </a:r>
            <a:r>
              <a:rPr lang="ru-RU" altLang="ru-RU" sz="1800" b="1" dirty="0" smtClean="0">
                <a:solidFill>
                  <a:srgbClr val="000000"/>
                </a:solidFill>
              </a:rPr>
              <a:t>PCA.</a:t>
            </a:r>
            <a:endParaRPr lang="ru-RU" altLang="ru-RU" sz="18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smtClean="0"/>
              <a:t>В отличии от анализа дисперсий ANOVA использует один категориальный и численный типы параметров.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1800" dirty="0"/>
          </a:p>
          <a:p>
            <a:pPr algn="l" rtl="0">
              <a:lnSpc>
                <a:spcPct val="100000"/>
              </a:lnSpc>
            </a:pPr>
            <a:endParaRPr 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42" y="3260515"/>
            <a:ext cx="3935533" cy="2911804"/>
          </a:xfrm>
          <a:prstGeom prst="rect">
            <a:avLst/>
          </a:prstGeom>
        </p:spPr>
      </p:pic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84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r>
              <a:rPr lang="ru-RU" b="1" dirty="0"/>
              <a:t>Отбор</a:t>
            </a:r>
            <a:r>
              <a:rPr lang="en-US" b="1" dirty="0"/>
              <a:t> </a:t>
            </a:r>
            <a:r>
              <a:rPr lang="ru-RU" b="1" dirty="0"/>
              <a:t>признаков</a:t>
            </a:r>
            <a:r>
              <a:rPr lang="en-US" b="1" dirty="0" smtClean="0"/>
              <a:t>. </a:t>
            </a:r>
            <a:r>
              <a:rPr lang="en-US" b="1" dirty="0" err="1"/>
              <a:t>Анализ</a:t>
            </a:r>
            <a:r>
              <a:rPr lang="en-US" b="1" dirty="0"/>
              <a:t> Из </a:t>
            </a:r>
            <a:r>
              <a:rPr lang="en-US" b="1" dirty="0" err="1"/>
              <a:t>VAriance</a:t>
            </a:r>
            <a:r>
              <a:rPr lang="en-US" b="1" dirty="0"/>
              <a:t> (ANOVA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</a:pPr>
            <a:r>
              <a:rPr lang="en-US" dirty="0"/>
              <a:t>Пример случая, когда важны характеристики</a:t>
            </a:r>
            <a:endParaRPr 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1" name="AutoShape 2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739793"/>
            <a:ext cx="5469173" cy="3801075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6281992" y="1616311"/>
            <a:ext cx="4904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низкого F-значения (высокое совпадение, </a:t>
            </a:r>
            <a:r>
              <a:rPr lang="en-US" u="sng" dirty="0">
                <a:solidFill>
                  <a:srgbClr val="000000"/>
                </a:solidFill>
                <a:latin typeface="georgia" panose="02040502050405020303" pitchFamily="18" charset="0"/>
              </a:rPr>
              <a:t>удалить все </a:t>
            </a:r>
            <a:r>
              <a:rPr lang="en-US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ожидаемые</a:t>
            </a:r>
            <a:r>
              <a:rPr lang="en-US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u="sng" dirty="0" smtClean="0">
                <a:solidFill>
                  <a:srgbClr val="000000"/>
                </a:solidFill>
                <a:latin typeface="georgia" panose="02040502050405020303" pitchFamily="18" charset="0"/>
              </a:rPr>
              <a:t>признаки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и высокое значение F (низкое совпадение, </a:t>
            </a:r>
            <a:r>
              <a:rPr lang="en-US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остальные</a:t>
            </a:r>
            <a:r>
              <a:rPr lang="en-US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u="sng" dirty="0" smtClean="0">
                <a:solidFill>
                  <a:srgbClr val="000000"/>
                </a:solidFill>
                <a:latin typeface="georgia" panose="02040502050405020303" pitchFamily="18" charset="0"/>
              </a:rPr>
              <a:t>признаки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).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3"/>
          <a:srcRect r="50875"/>
          <a:stretch/>
        </p:blipFill>
        <p:spPr>
          <a:xfrm>
            <a:off x="5624748" y="2766694"/>
            <a:ext cx="3769387" cy="250191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3"/>
          <a:srcRect l="49719"/>
          <a:stretch/>
        </p:blipFill>
        <p:spPr>
          <a:xfrm>
            <a:off x="8601612" y="4406901"/>
            <a:ext cx="3547333" cy="23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5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r>
              <a:rPr lang="ru-RU" b="1" dirty="0"/>
              <a:t>Оценка важности признаков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Идея подхода заключается в описании относительной важности функции для модели. </a:t>
            </a:r>
            <a:endParaRPr lang="ru-RU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После </a:t>
            </a:r>
            <a:r>
              <a:rPr lang="ru-RU" altLang="ru-RU" sz="2000" dirty="0">
                <a:solidFill>
                  <a:srgbClr val="000000"/>
                </a:solidFill>
              </a:rPr>
              <a:t>выбора наивысшей важности и исключения слабых </a:t>
            </a:r>
            <a:r>
              <a:rPr lang="ru-RU" altLang="ru-RU" sz="2000" dirty="0" smtClean="0">
                <a:solidFill>
                  <a:srgbClr val="000000"/>
                </a:solidFill>
              </a:rPr>
              <a:t>признаков </a:t>
            </a:r>
            <a:r>
              <a:rPr lang="ru-RU" altLang="ru-RU" sz="2000" dirty="0">
                <a:solidFill>
                  <a:srgbClr val="000000"/>
                </a:solidFill>
              </a:rPr>
              <a:t>или комбинаций признаков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>
                <a:solidFill>
                  <a:srgbClr val="000000"/>
                </a:solidFill>
              </a:rPr>
              <a:t>и повторной оценки, чтобы увидеть, </a:t>
            </a:r>
            <a:r>
              <a:rPr lang="ru-RU" altLang="ru-RU" sz="2000" dirty="0" smtClean="0">
                <a:solidFill>
                  <a:srgbClr val="000000"/>
                </a:solidFill>
              </a:rPr>
              <a:t>улучшились ли модели </a:t>
            </a:r>
            <a:r>
              <a:rPr lang="ru-RU" altLang="ru-RU" sz="2000" dirty="0">
                <a:solidFill>
                  <a:srgbClr val="000000"/>
                </a:solidFill>
              </a:rPr>
              <a:t>во время перекрестной проверки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В </a:t>
            </a:r>
            <a:r>
              <a:rPr lang="ru-RU" altLang="ru-RU" sz="2000" dirty="0" err="1">
                <a:solidFill>
                  <a:srgbClr val="000000"/>
                </a:solidFill>
              </a:rPr>
              <a:t>scikit-learn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smtClean="0">
                <a:solidFill>
                  <a:srgbClr val="000000"/>
                </a:solidFill>
              </a:rPr>
              <a:t>важность можно получить при работе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моделкй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>
                <a:solidFill>
                  <a:srgbClr val="000000"/>
                </a:solidFill>
              </a:rPr>
              <a:t>дерева решений и </a:t>
            </a:r>
            <a:r>
              <a:rPr lang="ru-RU" altLang="ru-RU" sz="2000" dirty="0" smtClean="0">
                <a:solidFill>
                  <a:srgbClr val="000000"/>
                </a:solidFill>
              </a:rPr>
              <a:t>ансамбля </a:t>
            </a:r>
            <a:r>
              <a:rPr lang="ru-RU" altLang="ru-RU" sz="2000" dirty="0">
                <a:solidFill>
                  <a:srgbClr val="000000"/>
                </a:solidFill>
              </a:rPr>
              <a:t>деревьев, такие как </a:t>
            </a:r>
            <a:r>
              <a:rPr lang="ru-RU" altLang="ru-RU" sz="2000" dirty="0" err="1">
                <a:solidFill>
                  <a:srgbClr val="000000"/>
                </a:solidFill>
              </a:rPr>
              <a:t>Random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Forest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Gradient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Boosting</a:t>
            </a:r>
            <a:r>
              <a:rPr lang="ru-RU" altLang="ru-RU" sz="2000" dirty="0">
                <a:solidFill>
                  <a:srgbClr val="000000"/>
                </a:solidFill>
              </a:rPr>
              <a:t> и </a:t>
            </a:r>
            <a:r>
              <a:rPr lang="ru-RU" altLang="ru-RU" sz="2000" dirty="0" err="1">
                <a:solidFill>
                  <a:srgbClr val="000000"/>
                </a:solidFill>
              </a:rPr>
              <a:t>Ada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Boost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smtClean="0">
                <a:solidFill>
                  <a:srgbClr val="000000"/>
                </a:solidFill>
              </a:rPr>
              <a:t>атрибут </a:t>
            </a:r>
            <a:r>
              <a:rPr lang="ru-RU" altLang="ru-RU" sz="2000" dirty="0" err="1">
                <a:solidFill>
                  <a:srgbClr val="000000"/>
                </a:solidFill>
              </a:rPr>
              <a:t>feature_importances</a:t>
            </a:r>
            <a:r>
              <a:rPr lang="ru-RU" altLang="ru-RU" sz="2000" dirty="0" smtClean="0">
                <a:solidFill>
                  <a:srgbClr val="000000"/>
                </a:solidFill>
              </a:rPr>
              <a:t>_.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В </a:t>
            </a:r>
            <a:r>
              <a:rPr lang="ru-RU" altLang="ru-RU" sz="2000" dirty="0">
                <a:solidFill>
                  <a:srgbClr val="000000"/>
                </a:solidFill>
              </a:rPr>
              <a:t>целом </a:t>
            </a:r>
            <a:r>
              <a:rPr lang="ru-RU" altLang="ru-RU" sz="2000" dirty="0" err="1">
                <a:solidFill>
                  <a:srgbClr val="000000"/>
                </a:solidFill>
              </a:rPr>
              <a:t>Gradient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Boosting</a:t>
            </a:r>
            <a:r>
              <a:rPr lang="ru-RU" altLang="ru-RU" sz="2000" dirty="0">
                <a:solidFill>
                  <a:srgbClr val="000000"/>
                </a:solidFill>
              </a:rPr>
              <a:t> лучше, чем </a:t>
            </a:r>
            <a:r>
              <a:rPr lang="ru-RU" altLang="ru-RU" sz="2000" dirty="0" err="1">
                <a:solidFill>
                  <a:srgbClr val="000000"/>
                </a:solidFill>
              </a:rPr>
              <a:t>Random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Forest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1" name="AutoShape 2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7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pPr algn="l" rtl="0"/>
            <a:r>
              <a:rPr lang="ru-RU" b="1" dirty="0" smtClean="0"/>
              <a:t>Оценка важности признаков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smtClean="0">
                <a:solidFill>
                  <a:srgbClr val="000000"/>
                </a:solidFill>
              </a:rPr>
              <a:t>Самый </a:t>
            </a:r>
            <a:r>
              <a:rPr lang="ru-RU" altLang="ru-RU" sz="2000" u="sng" dirty="0">
                <a:solidFill>
                  <a:srgbClr val="000000"/>
                </a:solidFill>
              </a:rPr>
              <a:t>общий способ 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как выбрать </a:t>
            </a:r>
            <a:r>
              <a:rPr lang="ru-RU" altLang="ru-RU" sz="2000" u="sng" dirty="0" err="1" smtClean="0">
                <a:solidFill>
                  <a:srgbClr val="000000"/>
                </a:solidFill>
              </a:rPr>
              <a:t>признок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 – оценить важность (использовать деревья решений).</a:t>
            </a:r>
            <a:endParaRPr lang="ru-RU" altLang="ru-RU" sz="2000" dirty="0"/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Как правило важность признаков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рассчитвается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на </a:t>
            </a:r>
            <a:r>
              <a:rPr lang="ru-RU" altLang="ru-RU" sz="2000" u="sng" dirty="0">
                <a:solidFill>
                  <a:srgbClr val="000000"/>
                </a:solidFill>
              </a:rPr>
              <a:t>основании 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на критерия Джини, Энтропии </a:t>
            </a:r>
            <a:r>
              <a:rPr lang="ru-RU" altLang="ru-RU" sz="2000" u="sng" dirty="0">
                <a:solidFill>
                  <a:srgbClr val="000000"/>
                </a:solidFill>
              </a:rPr>
              <a:t>или 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Хи-квадрат.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smtClean="0">
                <a:solidFill>
                  <a:srgbClr val="000000"/>
                </a:solidFill>
              </a:rPr>
              <a:t>Чем выше позиция признака </a:t>
            </a:r>
            <a:r>
              <a:rPr lang="ru-RU" altLang="ru-RU" sz="2000" u="sng" dirty="0">
                <a:solidFill>
                  <a:srgbClr val="000000"/>
                </a:solidFill>
              </a:rPr>
              <a:t>в 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дерева, тем </a:t>
            </a:r>
            <a:r>
              <a:rPr lang="ru-RU" altLang="ru-RU" sz="2000" u="sng" dirty="0">
                <a:solidFill>
                  <a:srgbClr val="000000"/>
                </a:solidFill>
              </a:rPr>
              <a:t>э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то </a:t>
            </a:r>
            <a:r>
              <a:rPr lang="ru-RU" altLang="ru-RU" sz="2000" u="sng" dirty="0">
                <a:solidFill>
                  <a:srgbClr val="000000"/>
                </a:solidFill>
              </a:rPr>
              <a:t>более 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важный признак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smtClean="0">
                <a:solidFill>
                  <a:srgbClr val="000000"/>
                </a:solidFill>
              </a:rPr>
              <a:t>То есть неважный признак не участвует в расщеплении дерева. 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smtClean="0">
                <a:solidFill>
                  <a:srgbClr val="000000"/>
                </a:solidFill>
              </a:rPr>
              <a:t>Известно, что у коррелированных признаков похожая </a:t>
            </a:r>
            <a:r>
              <a:rPr lang="ru-RU" altLang="ru-RU" sz="2000" i="1" dirty="0">
                <a:solidFill>
                  <a:srgbClr val="000000"/>
                </a:solidFill>
              </a:rPr>
              <a:t>важность, так </a:t>
            </a:r>
            <a:r>
              <a:rPr lang="ru-RU" altLang="ru-RU" sz="2000" i="1" dirty="0" smtClean="0">
                <a:solidFill>
                  <a:srgbClr val="000000"/>
                </a:solidFill>
              </a:rPr>
              <a:t>что если </a:t>
            </a:r>
            <a:r>
              <a:rPr lang="ru-RU" altLang="ru-RU" sz="2000" i="1" dirty="0">
                <a:solidFill>
                  <a:srgbClr val="000000"/>
                </a:solidFill>
              </a:rPr>
              <a:t>один </a:t>
            </a:r>
            <a:r>
              <a:rPr lang="ru-RU" altLang="ru-RU" sz="2000" i="1" dirty="0" smtClean="0">
                <a:solidFill>
                  <a:srgbClr val="000000"/>
                </a:solidFill>
              </a:rPr>
              <a:t>удалить у другого важность будет расти.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smtClean="0">
                <a:solidFill>
                  <a:srgbClr val="000000"/>
                </a:solidFill>
              </a:rPr>
              <a:t>Данный подход инвертирован к поиску аномалий при помощи деревьев (изоляционный лес).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Простой выбор функции на основе ее важности не всегда дает правильные результаты.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В некоторых случаях рекомендуется производить оценку важности признаков итеративно, с перебором выборок признаков (в цикле), с заменой одного из признаков на шум или с удалением его на одну итерацию. 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1" name="AutoShape 2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6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pPr algn="l" rtl="0"/>
            <a:r>
              <a:rPr lang="ru-RU" b="1" dirty="0" smtClean="0"/>
              <a:t>Оценка важности признаков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Если </a:t>
            </a:r>
            <a:r>
              <a:rPr lang="ru-RU" altLang="ru-RU" sz="2000" dirty="0">
                <a:solidFill>
                  <a:srgbClr val="000000"/>
                </a:solidFill>
              </a:rPr>
              <a:t>для выбора </a:t>
            </a:r>
            <a:r>
              <a:rPr lang="ru-RU" altLang="ru-RU" sz="2000" dirty="0" smtClean="0">
                <a:solidFill>
                  <a:srgbClr val="000000"/>
                </a:solidFill>
              </a:rPr>
              <a:t>признаков используется </a:t>
            </a:r>
            <a:r>
              <a:rPr lang="ru-RU" altLang="ru-RU" sz="2000" dirty="0">
                <a:solidFill>
                  <a:srgbClr val="000000"/>
                </a:solidFill>
              </a:rPr>
              <a:t>случайный лес, важность может быть рассчитана с помощью</a:t>
            </a:r>
            <a:r>
              <a:rPr lang="ru-RU" altLang="ru-RU" sz="2000" dirty="0" smtClean="0">
                <a:solidFill>
                  <a:srgbClr val="000000"/>
                </a:solidFill>
              </a:rPr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анализ </a:t>
            </a:r>
            <a:r>
              <a:rPr lang="ru-RU" altLang="ru-RU" sz="2000" dirty="0">
                <a:solidFill>
                  <a:srgbClr val="000000"/>
                </a:solidFill>
              </a:rPr>
              <a:t>среднего уменьшения </a:t>
            </a:r>
            <a:r>
              <a:rPr lang="ru-RU" altLang="ru-RU" sz="2000" dirty="0" smtClean="0">
                <a:solidFill>
                  <a:srgbClr val="000000"/>
                </a:solidFill>
              </a:rPr>
              <a:t>примеси </a:t>
            </a:r>
            <a:r>
              <a:rPr lang="ru-RU" altLang="ru-RU" sz="2000" dirty="0">
                <a:solidFill>
                  <a:srgbClr val="000000"/>
                </a:solidFill>
              </a:rPr>
              <a:t>(MDI, с использованием суммы </a:t>
            </a:r>
            <a:r>
              <a:rPr lang="ru-RU" altLang="ru-RU" sz="2000" dirty="0" smtClean="0">
                <a:solidFill>
                  <a:srgbClr val="000000"/>
                </a:solidFill>
              </a:rPr>
              <a:t>индексов </a:t>
            </a:r>
            <a:r>
              <a:rPr lang="ru-RU" altLang="ru-RU" sz="2000" dirty="0">
                <a:solidFill>
                  <a:srgbClr val="000000"/>
                </a:solidFill>
              </a:rPr>
              <a:t>Джини) для каждой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пизнака</a:t>
            </a:r>
            <a:r>
              <a:rPr lang="ru-RU" altLang="ru-RU" sz="2000" dirty="0" smtClean="0">
                <a:solidFill>
                  <a:srgbClr val="000000"/>
                </a:solidFill>
              </a:rPr>
              <a:t>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среднее </a:t>
            </a:r>
            <a:r>
              <a:rPr lang="ru-RU" altLang="ru-RU" sz="2000" dirty="0">
                <a:solidFill>
                  <a:srgbClr val="000000"/>
                </a:solidFill>
              </a:rPr>
              <a:t>снижение точности (MDA) за счет замены признака (переменной, столбца) на шуме с аналогичным </a:t>
            </a:r>
            <a:r>
              <a:rPr lang="ru-RU" altLang="ru-RU" sz="2000" dirty="0" smtClean="0">
                <a:solidFill>
                  <a:srgbClr val="000000"/>
                </a:solidFill>
              </a:rPr>
              <a:t>распределением или </a:t>
            </a:r>
            <a:r>
              <a:rPr lang="ru-RU" altLang="ru-RU" sz="2000" dirty="0">
                <a:solidFill>
                  <a:srgbClr val="000000"/>
                </a:solidFill>
              </a:rPr>
              <a:t>путем перестановки (перемешивания) его значений </a:t>
            </a:r>
            <a:r>
              <a:rPr lang="ru-RU" altLang="ru-RU" sz="2000" dirty="0" smtClean="0">
                <a:solidFill>
                  <a:srgbClr val="000000"/>
                </a:solidFill>
              </a:rPr>
              <a:t>(перемешанный признак </a:t>
            </a:r>
            <a:r>
              <a:rPr lang="ru-RU" altLang="ru-RU" sz="2000" dirty="0">
                <a:solidFill>
                  <a:srgbClr val="000000"/>
                </a:solidFill>
              </a:rPr>
              <a:t>- это почти шум с тем же распределением, что и признак</a:t>
            </a:r>
            <a:r>
              <a:rPr lang="ru-RU" altLang="ru-RU" sz="2000" dirty="0" smtClean="0">
                <a:solidFill>
                  <a:srgbClr val="000000"/>
                </a:solidFill>
              </a:rPr>
              <a:t>);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Путем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объединя</a:t>
            </a:r>
            <a:r>
              <a:rPr lang="ru-RU" altLang="ru-RU" sz="2000" dirty="0" smtClean="0">
                <a:solidFill>
                  <a:srgbClr val="000000"/>
                </a:solidFill>
              </a:rPr>
              <a:t> зашумленных признаков </a:t>
            </a:r>
            <a:r>
              <a:rPr lang="ru-RU" altLang="ru-RU" sz="2000" dirty="0">
                <a:solidFill>
                  <a:srgbClr val="000000"/>
                </a:solidFill>
              </a:rPr>
              <a:t>(</a:t>
            </a:r>
            <a:r>
              <a:rPr lang="ru-RU" altLang="ru-RU" sz="2000" dirty="0" smtClean="0">
                <a:solidFill>
                  <a:srgbClr val="000000"/>
                </a:solidFill>
              </a:rPr>
              <a:t>перемешанных) </a:t>
            </a:r>
            <a:r>
              <a:rPr lang="ru-RU" altLang="ru-RU" sz="2000" dirty="0">
                <a:solidFill>
                  <a:srgbClr val="000000"/>
                </a:solidFill>
              </a:rPr>
              <a:t>с исходными (</a:t>
            </a:r>
            <a:r>
              <a:rPr lang="ru-RU" altLang="ru-RU" sz="2000" dirty="0" err="1">
                <a:solidFill>
                  <a:srgbClr val="000000"/>
                </a:solidFill>
              </a:rPr>
              <a:t>Boruta</a:t>
            </a:r>
            <a:r>
              <a:rPr lang="ru-RU" altLang="ru-RU" sz="2000" dirty="0" smtClean="0">
                <a:solidFill>
                  <a:srgbClr val="000000"/>
                </a:solidFill>
              </a:rPr>
              <a:t>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Если </a:t>
            </a:r>
            <a:r>
              <a:rPr lang="ru-RU" altLang="ru-RU" sz="2000" dirty="0">
                <a:solidFill>
                  <a:srgbClr val="000000"/>
                </a:solidFill>
              </a:rPr>
              <a:t>для выбора функции используется </a:t>
            </a:r>
            <a:r>
              <a:rPr lang="ru-RU" altLang="ru-RU" sz="2000" dirty="0" smtClean="0">
                <a:solidFill>
                  <a:srgbClr val="000000"/>
                </a:solidFill>
              </a:rPr>
              <a:t>градиентный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бустинг</a:t>
            </a:r>
            <a:r>
              <a:rPr lang="ru-RU" altLang="ru-RU" sz="2000" dirty="0" smtClean="0">
                <a:solidFill>
                  <a:srgbClr val="000000"/>
                </a:solidFill>
              </a:rPr>
              <a:t>, </a:t>
            </a:r>
            <a:r>
              <a:rPr lang="ru-RU" altLang="ru-RU" sz="2000" dirty="0">
                <a:solidFill>
                  <a:srgbClr val="000000"/>
                </a:solidFill>
              </a:rPr>
              <a:t>важность может быть рассчитана с помощью</a:t>
            </a:r>
            <a:r>
              <a:rPr lang="ru-RU" altLang="ru-RU" sz="2000" dirty="0" smtClean="0">
                <a:solidFill>
                  <a:srgbClr val="000000"/>
                </a:solidFill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Для (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LightGBM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important_type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string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optional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default</a:t>
            </a:r>
            <a:r>
              <a:rPr lang="ru-RU" altLang="ru-RU" sz="2000" dirty="0">
                <a:solidFill>
                  <a:srgbClr val="000000"/>
                </a:solidFill>
              </a:rPr>
              <a:t> = </a:t>
            </a:r>
            <a:r>
              <a:rPr lang="ru-RU" altLang="ru-RU" sz="2000" dirty="0" err="1">
                <a:solidFill>
                  <a:srgbClr val="000000"/>
                </a:solidFill>
              </a:rPr>
              <a:t>split</a:t>
            </a:r>
            <a:r>
              <a:rPr lang="ru-RU" altLang="ru-RU" sz="2000" dirty="0" smtClean="0">
                <a:solidFill>
                  <a:srgbClr val="000000"/>
                </a:solidFill>
              </a:rPr>
              <a:t>)).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srgbClr val="000000"/>
                </a:solidFill>
              </a:rPr>
              <a:t>Для </a:t>
            </a:r>
            <a:r>
              <a:rPr lang="ru-RU" altLang="ru-RU" dirty="0" err="1" smtClean="0">
                <a:solidFill>
                  <a:srgbClr val="000000"/>
                </a:solidFill>
              </a:rPr>
              <a:t>бустинга</a:t>
            </a:r>
            <a:r>
              <a:rPr lang="ru-RU" altLang="ru-RU" dirty="0" smtClean="0">
                <a:solidFill>
                  <a:srgbClr val="000000"/>
                </a:solidFill>
              </a:rPr>
              <a:t> результат </a:t>
            </a:r>
            <a:r>
              <a:rPr lang="ru-RU" altLang="ru-RU" dirty="0">
                <a:solidFill>
                  <a:srgbClr val="000000"/>
                </a:solidFill>
              </a:rPr>
              <a:t>будет содержать количество раз, когда </a:t>
            </a:r>
            <a:r>
              <a:rPr lang="ru-RU" altLang="ru-RU" dirty="0" smtClean="0">
                <a:solidFill>
                  <a:srgbClr val="000000"/>
                </a:solidFill>
              </a:rPr>
              <a:t>признак </a:t>
            </a:r>
            <a:r>
              <a:rPr lang="ru-RU" altLang="ru-RU" dirty="0">
                <a:solidFill>
                  <a:srgbClr val="000000"/>
                </a:solidFill>
              </a:rPr>
              <a:t>используется в модели</a:t>
            </a:r>
            <a:r>
              <a:rPr lang="ru-RU" altLang="ru-RU" dirty="0" smtClean="0">
                <a:solidFill>
                  <a:srgbClr val="000000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</a:rPr>
              <a:t>XGBoost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weight</a:t>
            </a:r>
            <a:r>
              <a:rPr lang="ru-RU" altLang="ru-RU" sz="2000" dirty="0">
                <a:solidFill>
                  <a:srgbClr val="000000"/>
                </a:solidFill>
              </a:rPr>
              <a:t> - количество раз, когда функция используется для разделения данных по всем деревьям. </a:t>
            </a:r>
            <a:endParaRPr lang="ru-RU" alt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1" name="AutoShape 2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smtClean="0"/>
              <a:t>Оценка важности признаков. </a:t>
            </a:r>
            <a:r>
              <a:rPr lang="en-US" b="1" dirty="0" err="1"/>
              <a:t>Методы</a:t>
            </a:r>
            <a:r>
              <a:rPr lang="en-US" b="1" dirty="0"/>
              <a:t> </a:t>
            </a:r>
            <a:r>
              <a:rPr lang="ru-RU" b="1" dirty="0" smtClean="0"/>
              <a:t>оборачивания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algn="l" rtl="0"/>
            <a:r>
              <a:rPr lang="ru-RU" sz="2000" dirty="0" smtClean="0"/>
              <a:t>М</a:t>
            </a:r>
            <a:r>
              <a:rPr lang="en-US" sz="2000" dirty="0" err="1" smtClean="0"/>
              <a:t>етоды</a:t>
            </a:r>
            <a:r>
              <a:rPr lang="en-US" sz="2000" dirty="0" smtClean="0"/>
              <a:t> </a:t>
            </a:r>
            <a:r>
              <a:rPr lang="ru-RU" sz="2000" dirty="0" smtClean="0"/>
              <a:t>оборачивания </a:t>
            </a:r>
            <a:r>
              <a:rPr lang="en-US" sz="2000" dirty="0" err="1" smtClean="0"/>
              <a:t>основаны</a:t>
            </a:r>
            <a:r>
              <a:rPr lang="en-US" sz="2000" dirty="0" smtClean="0"/>
              <a:t> </a:t>
            </a:r>
            <a:r>
              <a:rPr lang="en-US" sz="2000" dirty="0"/>
              <a:t>на алгоритмах жадного поиска, поскольку они оценивают все возможные </a:t>
            </a:r>
            <a:r>
              <a:rPr lang="en-US" sz="2000" dirty="0" err="1"/>
              <a:t>комбинации</a:t>
            </a:r>
            <a:r>
              <a:rPr lang="en-US" sz="2000" dirty="0"/>
              <a:t> </a:t>
            </a:r>
            <a:r>
              <a:rPr lang="ru-RU" sz="2000" dirty="0" smtClean="0"/>
              <a:t>признаков</a:t>
            </a:r>
            <a:r>
              <a:rPr lang="en-US" sz="2000" dirty="0" smtClean="0"/>
              <a:t> </a:t>
            </a:r>
            <a:r>
              <a:rPr lang="en-US" sz="2000" dirty="0"/>
              <a:t>и выбирают комбинацию, которая дает наилучший результат для конкретного алгоритма машинного </a:t>
            </a:r>
            <a:r>
              <a:rPr lang="en-US" sz="2000" dirty="0" err="1"/>
              <a:t>обучения</a:t>
            </a:r>
            <a:r>
              <a:rPr lang="en-US" sz="2000" dirty="0" smtClean="0"/>
              <a:t>.</a:t>
            </a:r>
          </a:p>
          <a:p>
            <a:pPr algn="l" rtl="0"/>
            <a:r>
              <a:rPr lang="ru-RU" sz="2000" b="1" dirty="0" smtClean="0"/>
              <a:t>Метод с ш</a:t>
            </a:r>
            <a:r>
              <a:rPr lang="en-US" sz="2000" b="1" dirty="0" err="1" smtClean="0"/>
              <a:t>аг</a:t>
            </a:r>
            <a:r>
              <a:rPr lang="ru-RU" sz="2000" b="1" dirty="0" smtClean="0"/>
              <a:t>ом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вперед</a:t>
            </a:r>
            <a:r>
              <a:rPr lang="en-US" sz="2000" b="1" dirty="0" smtClean="0"/>
              <a:t> </a:t>
            </a:r>
            <a:endParaRPr lang="ru-RU" sz="2000" b="1" dirty="0" smtClean="0"/>
          </a:p>
          <a:p>
            <a:pPr lvl="1"/>
            <a:r>
              <a:rPr lang="en-US" sz="2000" dirty="0" err="1" smtClean="0"/>
              <a:t>Начните</a:t>
            </a:r>
            <a:r>
              <a:rPr lang="en-US" sz="2000" dirty="0" smtClean="0"/>
              <a:t> </a:t>
            </a:r>
            <a:r>
              <a:rPr lang="en-US" sz="2000" dirty="0"/>
              <a:t>с отсутствия </a:t>
            </a:r>
            <a:r>
              <a:rPr lang="en-US" sz="2000" dirty="0" err="1"/>
              <a:t>каких-либо</a:t>
            </a:r>
            <a:r>
              <a:rPr lang="en-US" sz="2000" dirty="0"/>
              <a:t> </a:t>
            </a:r>
            <a:r>
              <a:rPr lang="ru-RU" sz="2000" dirty="0" smtClean="0"/>
              <a:t>признаков</a:t>
            </a:r>
            <a:r>
              <a:rPr lang="en-US" sz="2000" dirty="0" smtClean="0"/>
              <a:t> </a:t>
            </a:r>
            <a:r>
              <a:rPr lang="en-US" sz="2000" dirty="0"/>
              <a:t>в модели.</a:t>
            </a:r>
          </a:p>
          <a:p>
            <a:pPr lvl="1"/>
            <a:r>
              <a:rPr lang="en-US" sz="2000" dirty="0"/>
              <a:t>На каждой итерации ищите, чтобы </a:t>
            </a:r>
            <a:r>
              <a:rPr lang="en-US" sz="2000" dirty="0" err="1"/>
              <a:t>добавить</a:t>
            </a:r>
            <a:r>
              <a:rPr lang="en-US" sz="2000" dirty="0"/>
              <a:t> </a:t>
            </a:r>
            <a:r>
              <a:rPr lang="ru-RU" sz="2000" dirty="0" smtClean="0"/>
              <a:t>признак</a:t>
            </a:r>
            <a:r>
              <a:rPr lang="en-US" sz="2000" dirty="0" smtClean="0"/>
              <a:t>, </a:t>
            </a:r>
            <a:r>
              <a:rPr lang="en-US" sz="2000" dirty="0" err="1" smtClean="0"/>
              <a:t>котор</a:t>
            </a:r>
            <a:r>
              <a:rPr lang="ru-RU" sz="2000" dirty="0" err="1" smtClean="0"/>
              <a:t>ый</a:t>
            </a:r>
            <a:r>
              <a:rPr lang="en-US" sz="2000" dirty="0" smtClean="0"/>
              <a:t> </a:t>
            </a:r>
            <a:r>
              <a:rPr lang="en-US" sz="2000" dirty="0"/>
              <a:t>лучше всего повышает точность</a:t>
            </a:r>
          </a:p>
          <a:p>
            <a:pPr lvl="1"/>
            <a:r>
              <a:rPr lang="en-US" sz="2000" dirty="0"/>
              <a:t>Повторяйте до тех пор, пока </a:t>
            </a:r>
            <a:r>
              <a:rPr lang="en-US" sz="2000" dirty="0" err="1"/>
              <a:t>добавление</a:t>
            </a:r>
            <a:r>
              <a:rPr lang="en-US" sz="2000" dirty="0"/>
              <a:t> </a:t>
            </a:r>
            <a:r>
              <a:rPr lang="en-US" sz="2000" dirty="0" err="1" smtClean="0"/>
              <a:t>ново</a:t>
            </a:r>
            <a:r>
              <a:rPr lang="ru-RU" sz="2000" dirty="0" err="1" smtClean="0"/>
              <a:t>го</a:t>
            </a:r>
            <a:r>
              <a:rPr lang="en-US" sz="2000" dirty="0" smtClean="0"/>
              <a:t> </a:t>
            </a:r>
            <a:r>
              <a:rPr lang="ru-RU" sz="2000" dirty="0" smtClean="0"/>
              <a:t>признаков</a:t>
            </a:r>
            <a:r>
              <a:rPr lang="en-US" sz="2000" dirty="0" smtClean="0"/>
              <a:t> </a:t>
            </a:r>
            <a:r>
              <a:rPr lang="en-US" sz="2000" dirty="0" err="1"/>
              <a:t>не</a:t>
            </a:r>
            <a:r>
              <a:rPr lang="en-US" sz="2000" dirty="0"/>
              <a:t> </a:t>
            </a:r>
            <a:r>
              <a:rPr lang="ru-RU" sz="2000" dirty="0" smtClean="0"/>
              <a:t>перестанет </a:t>
            </a:r>
            <a:r>
              <a:rPr lang="en-US" sz="2000" dirty="0" err="1" smtClean="0"/>
              <a:t>улучш</a:t>
            </a:r>
            <a:r>
              <a:rPr lang="ru-RU" sz="2000" dirty="0" smtClean="0"/>
              <a:t>а</a:t>
            </a:r>
            <a:r>
              <a:rPr lang="en-US" sz="2000" dirty="0" smtClean="0"/>
              <a:t>т</a:t>
            </a:r>
            <a:r>
              <a:rPr lang="ru-RU" sz="2000" dirty="0" smtClean="0"/>
              <a:t>ь</a:t>
            </a:r>
            <a:r>
              <a:rPr lang="en-US" sz="2000" dirty="0" smtClean="0"/>
              <a:t> </a:t>
            </a:r>
            <a:r>
              <a:rPr lang="en-US" sz="2000" dirty="0"/>
              <a:t>производительность модели или пока не будет выбрано определенное </a:t>
            </a:r>
            <a:r>
              <a:rPr lang="en-US" sz="2000" dirty="0" err="1"/>
              <a:t>количество</a:t>
            </a:r>
            <a:r>
              <a:rPr lang="en-US" sz="2000" dirty="0"/>
              <a:t> </a:t>
            </a:r>
            <a:r>
              <a:rPr lang="ru-RU" sz="2000" dirty="0" smtClean="0"/>
              <a:t>признаков</a:t>
            </a:r>
            <a:r>
              <a:rPr lang="en-US" sz="2000" dirty="0" smtClean="0"/>
              <a:t>.</a:t>
            </a:r>
            <a:endParaRPr lang="en-US" sz="2000" dirty="0"/>
          </a:p>
          <a:p>
            <a:pPr lvl="1" algn="l" rtl="0"/>
            <a:r>
              <a:rPr lang="ru-RU" sz="2000" dirty="0" smtClean="0"/>
              <a:t>Для оценка качества можно использовать такие критерии, как </a:t>
            </a:r>
            <a:r>
              <a:rPr lang="en-US" sz="2000" dirty="0" smtClean="0"/>
              <a:t>AUC</a:t>
            </a:r>
            <a:r>
              <a:rPr lang="en-US" sz="2000" dirty="0"/>
              <a:t>, точность прогноза, RMSE, </a:t>
            </a:r>
            <a:r>
              <a:rPr lang="en-US" sz="2000" dirty="0" smtClean="0"/>
              <a:t>и т.п.</a:t>
            </a:r>
          </a:p>
          <a:p>
            <a:pPr marL="228600" lvl="1" algn="l" rtl="0"/>
            <a:r>
              <a:rPr lang="en-US" sz="2000" b="1" dirty="0" smtClean="0"/>
              <a:t>Пошаговый / выбор подмножества</a:t>
            </a:r>
          </a:p>
          <a:p>
            <a:pPr lvl="1" algn="l" rtl="0"/>
            <a:r>
              <a:rPr lang="en-US" sz="2000" dirty="0" err="1" smtClean="0"/>
              <a:t>Алгоритм</a:t>
            </a:r>
            <a:r>
              <a:rPr lang="en-US" sz="2000" dirty="0" smtClean="0"/>
              <a:t> </a:t>
            </a:r>
            <a:r>
              <a:rPr lang="en-US" sz="2000" dirty="0"/>
              <a:t>аналогичен процессу прямого выбора, </a:t>
            </a:r>
            <a:r>
              <a:rPr lang="en-US" sz="2000" dirty="0" err="1"/>
              <a:t>но</a:t>
            </a:r>
            <a:r>
              <a:rPr lang="en-US" sz="2000" dirty="0"/>
              <a:t> </a:t>
            </a:r>
            <a:r>
              <a:rPr lang="ru-RU" sz="2000" dirty="0" smtClean="0"/>
              <a:t>каждый признак</a:t>
            </a:r>
            <a:r>
              <a:rPr lang="en-US" sz="2000" dirty="0" smtClean="0"/>
              <a:t> </a:t>
            </a:r>
            <a:r>
              <a:rPr lang="en-US" sz="2000" dirty="0"/>
              <a:t>также 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en-US" sz="2000" dirty="0" err="1" smtClean="0"/>
              <a:t>удален</a:t>
            </a:r>
            <a:r>
              <a:rPr lang="en-US" sz="2000" dirty="0" smtClean="0"/>
              <a:t>, </a:t>
            </a:r>
            <a:r>
              <a:rPr lang="en-US" sz="2000" dirty="0"/>
              <a:t>если после определенного количества шагов она </a:t>
            </a:r>
            <a:r>
              <a:rPr lang="en-US" sz="2000" dirty="0" err="1"/>
              <a:t>окажется</a:t>
            </a:r>
            <a:r>
              <a:rPr lang="en-US" sz="2000" dirty="0"/>
              <a:t> </a:t>
            </a:r>
            <a:r>
              <a:rPr lang="en-US" sz="2000" dirty="0" err="1" smtClean="0"/>
              <a:t>бесполезной</a:t>
            </a:r>
            <a:r>
              <a:rPr lang="ru-RU" sz="2000" dirty="0" smtClean="0"/>
              <a:t> (то есть на каждом шаге тестируются новый и все уже присутствующие признаки)</a:t>
            </a:r>
            <a:r>
              <a:rPr lang="en-US" sz="2000" dirty="0" smtClean="0"/>
              <a:t>.</a:t>
            </a:r>
            <a:endParaRPr lang="en-US" sz="2000" dirty="0"/>
          </a:p>
          <a:p>
            <a:pPr lvl="1" algn="l" rtl="0"/>
            <a:endParaRPr lang="en-US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1" name="AutoShape 2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Оценка важности признаков. </a:t>
            </a:r>
            <a:r>
              <a:rPr lang="en-US" b="1" dirty="0" err="1"/>
              <a:t>Методы</a:t>
            </a:r>
            <a:r>
              <a:rPr lang="en-US" b="1" dirty="0"/>
              <a:t> </a:t>
            </a:r>
            <a:r>
              <a:rPr lang="ru-RU" b="1" dirty="0"/>
              <a:t>оборачивания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algn="l" rtl="0"/>
            <a:r>
              <a:rPr lang="ru-RU" sz="2000" b="1" dirty="0" smtClean="0"/>
              <a:t>Метод с шагом назад 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устранение</a:t>
            </a:r>
            <a:r>
              <a:rPr lang="en-US" sz="2000" b="1" dirty="0" smtClean="0"/>
              <a:t> </a:t>
            </a:r>
            <a:r>
              <a:rPr lang="en-US" sz="2000" b="1" dirty="0" err="1"/>
              <a:t>рекурсивных</a:t>
            </a:r>
            <a:r>
              <a:rPr lang="en-US" sz="2000" b="1" dirty="0"/>
              <a:t> </a:t>
            </a:r>
            <a:r>
              <a:rPr lang="ru-RU" sz="2000" b="1" dirty="0" smtClean="0"/>
              <a:t>признаков</a:t>
            </a:r>
            <a:r>
              <a:rPr lang="en-US" sz="2000" b="1" dirty="0" smtClean="0"/>
              <a:t>, </a:t>
            </a:r>
            <a:r>
              <a:rPr lang="en-US" sz="2000" b="1" dirty="0"/>
              <a:t>RFE</a:t>
            </a:r>
            <a:r>
              <a:rPr lang="en-US" sz="2000" b="1" dirty="0" smtClean="0"/>
              <a:t>)</a:t>
            </a:r>
          </a:p>
          <a:p>
            <a:pPr lvl="1" algn="l" rtl="0"/>
            <a:r>
              <a:rPr lang="en-US" sz="2000" dirty="0" smtClean="0"/>
              <a:t>Начинать </a:t>
            </a:r>
            <a:r>
              <a:rPr lang="en-US" sz="2000" dirty="0"/>
              <a:t>с наличием </a:t>
            </a:r>
            <a:r>
              <a:rPr lang="en-US" sz="2000" dirty="0" err="1"/>
              <a:t>всех</a:t>
            </a:r>
            <a:r>
              <a:rPr lang="en-US" sz="2000" dirty="0"/>
              <a:t> </a:t>
            </a:r>
            <a:r>
              <a:rPr lang="ru-RU" sz="2000" dirty="0" smtClean="0"/>
              <a:t>признаков</a:t>
            </a:r>
            <a:r>
              <a:rPr lang="en-US" sz="2000" dirty="0" smtClean="0"/>
              <a:t> </a:t>
            </a:r>
            <a:r>
              <a:rPr lang="en-US" sz="2000" dirty="0"/>
              <a:t>в модели.</a:t>
            </a:r>
          </a:p>
          <a:p>
            <a:pPr lvl="1" algn="l" rtl="0"/>
            <a:r>
              <a:rPr lang="en-US" sz="2000" dirty="0"/>
              <a:t>На каждой итерации </a:t>
            </a:r>
            <a:r>
              <a:rPr lang="en-US" sz="2000" dirty="0" err="1"/>
              <a:t>удаляйте</a:t>
            </a:r>
            <a:r>
              <a:rPr lang="en-US" sz="2000" dirty="0"/>
              <a:t> </a:t>
            </a:r>
            <a:r>
              <a:rPr lang="ru-RU" sz="2000" dirty="0" err="1" smtClean="0"/>
              <a:t>признок</a:t>
            </a:r>
            <a:r>
              <a:rPr lang="en-US" sz="2000" dirty="0" smtClean="0"/>
              <a:t>, </a:t>
            </a:r>
            <a:r>
              <a:rPr lang="en-US" sz="2000" dirty="0" err="1" smtClean="0"/>
              <a:t>котор</a:t>
            </a:r>
            <a:r>
              <a:rPr lang="ru-RU" sz="2000" dirty="0" err="1" smtClean="0"/>
              <a:t>ый</a:t>
            </a:r>
            <a:r>
              <a:rPr lang="en-US" sz="2000" dirty="0" smtClean="0"/>
              <a:t> </a:t>
            </a:r>
            <a:r>
              <a:rPr lang="en-US" sz="2000" dirty="0"/>
              <a:t>меньше всего влияет на точность.</a:t>
            </a:r>
          </a:p>
          <a:p>
            <a:pPr lvl="1" algn="l" rtl="0"/>
            <a:r>
              <a:rPr lang="en-US" sz="2000" dirty="0"/>
              <a:t>Повторяйте, пока не найдете оптимальное подмножество заранее определенного размера.</a:t>
            </a:r>
          </a:p>
          <a:p>
            <a:pPr algn="l" rtl="0"/>
            <a:r>
              <a:rPr lang="en-US" sz="2000" b="1" dirty="0"/>
              <a:t>Исчерпывающий </a:t>
            </a:r>
            <a:r>
              <a:rPr lang="en-US" sz="2000" b="1" dirty="0" err="1"/>
              <a:t>выбор</a:t>
            </a:r>
            <a:r>
              <a:rPr lang="en-US" sz="2000" b="1" dirty="0"/>
              <a:t> </a:t>
            </a:r>
            <a:r>
              <a:rPr lang="ru-RU" sz="2000" b="1" dirty="0" smtClean="0"/>
              <a:t>признаков</a:t>
            </a:r>
            <a:r>
              <a:rPr lang="en-US" sz="2000" dirty="0" smtClean="0"/>
              <a:t>:</a:t>
            </a:r>
          </a:p>
          <a:p>
            <a:pPr lvl="1" algn="l" rtl="0"/>
            <a:r>
              <a:rPr lang="en-US" sz="2000" dirty="0" smtClean="0"/>
              <a:t>В </a:t>
            </a:r>
            <a:r>
              <a:rPr lang="en-US" sz="2000" dirty="0" err="1" smtClean="0"/>
              <a:t>кажд</a:t>
            </a:r>
            <a:r>
              <a:rPr lang="ru-RU" sz="2000" dirty="0" smtClean="0"/>
              <a:t>ой</a:t>
            </a:r>
            <a:r>
              <a:rPr lang="en-US" sz="2000" dirty="0" smtClean="0"/>
              <a:t> </a:t>
            </a:r>
            <a:r>
              <a:rPr lang="en-US" sz="2000" dirty="0" err="1" smtClean="0"/>
              <a:t>итераци</a:t>
            </a:r>
            <a:r>
              <a:rPr lang="ru-RU" sz="2000" dirty="0" smtClean="0"/>
              <a:t>и</a:t>
            </a:r>
            <a:r>
              <a:rPr lang="en-US" sz="2000" dirty="0" smtClean="0"/>
              <a:t> </a:t>
            </a:r>
            <a:r>
              <a:rPr lang="en-US" sz="2000" dirty="0" err="1" smtClean="0"/>
              <a:t>созда</a:t>
            </a:r>
            <a:r>
              <a:rPr lang="ru-RU" sz="2000" dirty="0" err="1" smtClean="0"/>
              <a:t>вайте</a:t>
            </a:r>
            <a:r>
              <a:rPr lang="en-US" sz="2000" dirty="0" smtClean="0"/>
              <a:t> </a:t>
            </a:r>
            <a:r>
              <a:rPr lang="en-US" sz="2000" dirty="0"/>
              <a:t>несколько </a:t>
            </a:r>
            <a:r>
              <a:rPr lang="en-US" sz="2000" dirty="0" err="1"/>
              <a:t>моделей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наборов признаков</a:t>
            </a:r>
            <a:r>
              <a:rPr lang="en-US" sz="2000" dirty="0" smtClean="0"/>
              <a:t>) </a:t>
            </a:r>
            <a:r>
              <a:rPr lang="en-US" sz="2000" dirty="0"/>
              <a:t>и </a:t>
            </a:r>
            <a:r>
              <a:rPr lang="en-US" sz="2000" dirty="0" err="1" smtClean="0"/>
              <a:t>оценива</a:t>
            </a:r>
            <a:r>
              <a:rPr lang="ru-RU" sz="2000" dirty="0" smtClean="0"/>
              <a:t>й</a:t>
            </a:r>
            <a:r>
              <a:rPr lang="en-US" sz="2000" dirty="0" smtClean="0"/>
              <a:t>т</a:t>
            </a:r>
            <a:r>
              <a:rPr lang="ru-RU" sz="2000" dirty="0" smtClean="0"/>
              <a:t>е</a:t>
            </a:r>
            <a:r>
              <a:rPr lang="en-US" sz="2000" dirty="0" smtClean="0"/>
              <a:t> </a:t>
            </a:r>
            <a:r>
              <a:rPr lang="en-US" sz="2000" dirty="0"/>
              <a:t>производительность среди всех </a:t>
            </a:r>
            <a:r>
              <a:rPr lang="en-US" sz="2000" dirty="0" err="1"/>
              <a:t>возможных</a:t>
            </a:r>
            <a:r>
              <a:rPr lang="en-US" sz="2000" dirty="0"/>
              <a:t> </a:t>
            </a:r>
            <a:r>
              <a:rPr lang="en-US" sz="2000" dirty="0" err="1" smtClean="0"/>
              <a:t>комбинаций</a:t>
            </a:r>
            <a:r>
              <a:rPr lang="en-US" sz="2000" dirty="0" smtClean="0"/>
              <a:t>.</a:t>
            </a:r>
            <a:endParaRPr lang="en-US" sz="2000" dirty="0"/>
          </a:p>
          <a:p>
            <a:pPr lvl="1" algn="l" rtl="0"/>
            <a:r>
              <a:rPr lang="en-US" sz="2000" dirty="0"/>
              <a:t>Оставляет в </a:t>
            </a:r>
            <a:r>
              <a:rPr lang="en-US" sz="2000" dirty="0" err="1"/>
              <a:t>стороне</a:t>
            </a:r>
            <a:r>
              <a:rPr lang="en-US" sz="2000" dirty="0"/>
              <a:t> </a:t>
            </a:r>
            <a:r>
              <a:rPr lang="en-US" sz="2000" dirty="0" err="1" smtClean="0"/>
              <a:t>лучш</a:t>
            </a:r>
            <a:r>
              <a:rPr lang="ru-RU" sz="2000" dirty="0" err="1" smtClean="0"/>
              <a:t>ый</a:t>
            </a:r>
            <a:r>
              <a:rPr lang="en-US" sz="2000" dirty="0" smtClean="0"/>
              <a:t> </a:t>
            </a:r>
            <a:r>
              <a:rPr lang="en-US" sz="2000" dirty="0" err="1"/>
              <a:t>или</a:t>
            </a:r>
            <a:r>
              <a:rPr lang="en-US" sz="2000" dirty="0"/>
              <a:t> </a:t>
            </a:r>
            <a:r>
              <a:rPr lang="en-US" sz="2000" dirty="0" err="1" smtClean="0"/>
              <a:t>худш</a:t>
            </a:r>
            <a:r>
              <a:rPr lang="ru-RU" sz="2000" dirty="0" err="1" smtClean="0"/>
              <a:t>ый</a:t>
            </a:r>
            <a:r>
              <a:rPr lang="en-US" sz="2000" dirty="0" smtClean="0"/>
              <a:t> </a:t>
            </a:r>
            <a:r>
              <a:rPr lang="ru-RU" sz="2000" dirty="0" smtClean="0"/>
              <a:t>признак</a:t>
            </a:r>
            <a:r>
              <a:rPr lang="en-US" sz="2000" dirty="0" smtClean="0"/>
              <a:t> </a:t>
            </a:r>
            <a:r>
              <a:rPr lang="en-US" sz="2000" dirty="0"/>
              <a:t>на каждой итерации.</a:t>
            </a:r>
          </a:p>
          <a:p>
            <a:pPr lvl="1" algn="l" rtl="0"/>
            <a:r>
              <a:rPr lang="en-US" sz="2000" dirty="0"/>
              <a:t>Ранжирует признаки в порядке их исключения.</a:t>
            </a:r>
          </a:p>
          <a:p>
            <a:pPr lvl="1" algn="l" rtl="0"/>
            <a:r>
              <a:rPr lang="en-US" sz="2000" dirty="0"/>
              <a:t>Оставьте лучшую комбинацию предустановленного размера.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1" name="AutoShape 2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1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565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Разведовательный</a:t>
            </a:r>
            <a:r>
              <a:rPr lang="en-US" b="1" dirty="0" smtClean="0"/>
              <a:t> </a:t>
            </a:r>
            <a:r>
              <a:rPr lang="en-US" b="1" dirty="0"/>
              <a:t>анализ данных (EDA</a:t>
            </a:r>
            <a:r>
              <a:rPr lang="en-US" b="1" dirty="0" smtClean="0"/>
              <a:t>).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110" y="1264778"/>
            <a:ext cx="10866690" cy="4912185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 анализа диаграммы рассеяния. </a:t>
            </a:r>
            <a:endParaRPr lang="en-US" sz="2000" dirty="0" smtClean="0"/>
          </a:p>
          <a:p>
            <a:pPr algn="l" rtl="0"/>
            <a:r>
              <a:rPr lang="en-US" sz="2000" dirty="0" err="1" smtClean="0"/>
              <a:t>Диаграмма</a:t>
            </a:r>
            <a:r>
              <a:rPr lang="en-US" sz="2000" dirty="0" smtClean="0"/>
              <a:t> </a:t>
            </a:r>
            <a:r>
              <a:rPr lang="en-US" sz="2000" dirty="0"/>
              <a:t>рассеяния может выявить симметрию данных, кластеры, корреляцию между переменными и экстремальные значения или выбросы. </a:t>
            </a:r>
            <a:endParaRPr 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04" y="2827637"/>
            <a:ext cx="6455280" cy="31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7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Оценка важности признаков. </a:t>
            </a:r>
            <a:r>
              <a:rPr lang="en-US" b="1" dirty="0" err="1"/>
              <a:t>Методы</a:t>
            </a:r>
            <a:r>
              <a:rPr lang="en-US" b="1" dirty="0"/>
              <a:t> </a:t>
            </a:r>
            <a:r>
              <a:rPr lang="ru-RU" b="1" dirty="0"/>
              <a:t>оборачивания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r>
              <a:rPr lang="en-US" dirty="0" err="1"/>
              <a:t>Иллюстрация</a:t>
            </a:r>
            <a:r>
              <a:rPr lang="en-US" dirty="0"/>
              <a:t> </a:t>
            </a:r>
            <a:r>
              <a:rPr lang="ru-RU" dirty="0" smtClean="0"/>
              <a:t>м</a:t>
            </a:r>
            <a:r>
              <a:rPr lang="en-US" dirty="0" err="1" smtClean="0"/>
              <a:t>етод</a:t>
            </a:r>
            <a:r>
              <a:rPr lang="ru-RU" dirty="0" err="1" smtClean="0"/>
              <a:t>ов</a:t>
            </a:r>
            <a:r>
              <a:rPr lang="en-US" dirty="0" smtClean="0"/>
              <a:t> </a:t>
            </a:r>
            <a:r>
              <a:rPr lang="ru-RU" dirty="0"/>
              <a:t>оборачивания</a:t>
            </a:r>
            <a:endParaRPr lang="en-US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1" name="AutoShape 2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AutoShape 2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069"/>
            <a:ext cx="8562975" cy="2628900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307975" y="4393912"/>
            <a:ext cx="110277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i="1" dirty="0" smtClean="0">
                <a:solidFill>
                  <a:srgbClr val="000000"/>
                </a:solidFill>
              </a:rPr>
              <a:t>Примечание. </a:t>
            </a:r>
            <a:r>
              <a:rPr lang="en-US" sz="2000" dirty="0" err="1" smtClean="0">
                <a:solidFill>
                  <a:srgbClr val="000000"/>
                </a:solidFill>
              </a:rPr>
              <a:t>методы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могут применяться только для тестовой (или валидационной) части. В этом случае вместо </a:t>
            </a:r>
            <a:r>
              <a:rPr lang="en-US" sz="2000" dirty="0" err="1">
                <a:solidFill>
                  <a:srgbClr val="000000"/>
                </a:solidFill>
              </a:rPr>
              <a:t>удаления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признаки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мы можем заменить ее случайным шумом - </a:t>
            </a:r>
            <a:r>
              <a:rPr lang="en-US" sz="2000" dirty="0" err="1">
                <a:solidFill>
                  <a:srgbClr val="000000"/>
                </a:solidFill>
              </a:rPr>
              <a:t>столбец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признаков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все еще существует, но больше не содержит полезной информации. Этот метод работает, если шум извлекается из того же распределения, что и исходные значения признаков (в противном случае оценка может дать сбой). Самый простой способ получить такой шум - это перемешать </a:t>
            </a:r>
            <a:r>
              <a:rPr lang="en-US" sz="2000" dirty="0" err="1">
                <a:solidFill>
                  <a:srgbClr val="000000"/>
                </a:solidFill>
              </a:rPr>
              <a:t>значения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признаки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en-US" sz="2000" dirty="0">
                <a:solidFill>
                  <a:srgbClr val="000000"/>
                </a:solidFill>
              </a:rPr>
              <a:t>то есть использовать значения характеристик из других примеров - так вычисляется важность перестановки.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83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smtClean="0"/>
              <a:t>Оценка важности признаков. </a:t>
            </a:r>
            <a:r>
              <a:rPr lang="en-US" b="1" dirty="0" err="1" smtClean="0"/>
              <a:t>Встр</a:t>
            </a:r>
            <a:r>
              <a:rPr lang="ru-RU" b="1" dirty="0" err="1" smtClean="0"/>
              <a:t>аваемые</a:t>
            </a:r>
            <a:r>
              <a:rPr lang="en-US" b="1" dirty="0" smtClean="0"/>
              <a:t> </a:t>
            </a:r>
            <a:r>
              <a:rPr lang="en-US" b="1" dirty="0" err="1" smtClean="0"/>
              <a:t>метод</a:t>
            </a:r>
            <a:r>
              <a:rPr lang="ru-RU" b="1" dirty="0" smtClean="0"/>
              <a:t>ы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Использовать </a:t>
            </a:r>
            <a:r>
              <a:rPr lang="ru-RU" altLang="ru-RU" sz="2000" dirty="0">
                <a:solidFill>
                  <a:srgbClr val="000000"/>
                </a:solidFill>
              </a:rPr>
              <a:t>регуляризация (L1, L2, Эластичный) для </a:t>
            </a:r>
            <a:r>
              <a:rPr lang="ru-RU" altLang="ru-RU" sz="2000" dirty="0" smtClean="0">
                <a:solidFill>
                  <a:srgbClr val="000000"/>
                </a:solidFill>
              </a:rPr>
              <a:t>каждого признака </a:t>
            </a:r>
            <a:r>
              <a:rPr lang="ru-RU" altLang="ru-RU" sz="2000" dirty="0">
                <a:solidFill>
                  <a:srgbClr val="000000"/>
                </a:solidFill>
              </a:rPr>
              <a:t>черта в течение обучения </a:t>
            </a:r>
            <a:r>
              <a:rPr lang="ru-RU" altLang="ru-RU" sz="2000" dirty="0" smtClean="0">
                <a:solidFill>
                  <a:srgbClr val="000000"/>
                </a:solidFill>
              </a:rPr>
              <a:t>алгоритма с учителем.</a:t>
            </a:r>
            <a:r>
              <a:rPr lang="ru-RU" altLang="ru-RU" sz="2000" dirty="0">
                <a:solidFill>
                  <a:srgbClr val="000000"/>
                </a:solidFill>
              </a:rPr>
              <a:t/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часто </a:t>
            </a:r>
            <a:r>
              <a:rPr lang="ru-RU" altLang="ru-RU" sz="2000" dirty="0" smtClean="0">
                <a:solidFill>
                  <a:srgbClr val="000000"/>
                </a:solidFill>
              </a:rPr>
              <a:t>используют L1 </a:t>
            </a:r>
            <a:r>
              <a:rPr lang="ru-RU" altLang="ru-RU" sz="2000" dirty="0">
                <a:solidFill>
                  <a:srgbClr val="000000"/>
                </a:solidFill>
              </a:rPr>
              <a:t>(Лассо</a:t>
            </a:r>
            <a:r>
              <a:rPr lang="ru-RU" altLang="ru-RU" sz="2000" dirty="0" smtClean="0">
                <a:solidFill>
                  <a:srgbClr val="000000"/>
                </a:solidFill>
              </a:rPr>
              <a:t>).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После обучение каждый </a:t>
            </a:r>
            <a:r>
              <a:rPr lang="ru-RU" altLang="ru-RU" sz="2000" dirty="0" smtClean="0">
                <a:solidFill>
                  <a:srgbClr val="000000"/>
                </a:solidFill>
              </a:rPr>
              <a:t>признак получает свой </a:t>
            </a:r>
            <a:r>
              <a:rPr lang="en-US" altLang="ru-RU" sz="2000" dirty="0" smtClean="0">
                <a:solidFill>
                  <a:srgbClr val="000000"/>
                </a:solidFill>
              </a:rPr>
              <a:t>L1 </a:t>
            </a:r>
            <a:r>
              <a:rPr lang="ru-RU" altLang="ru-RU" sz="2000" dirty="0" smtClean="0">
                <a:solidFill>
                  <a:srgbClr val="000000"/>
                </a:solidFill>
              </a:rPr>
              <a:t>штраф.</a:t>
            </a:r>
            <a:r>
              <a:rPr lang="ru-RU" altLang="ru-RU" sz="2000" dirty="0">
                <a:solidFill>
                  <a:srgbClr val="000000"/>
                </a:solidFill>
              </a:rPr>
              <a:t/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Неважный признак будет иметь почти нулевой вес.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Можно выбирать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признки</a:t>
            </a:r>
            <a:r>
              <a:rPr lang="ru-RU" altLang="ru-RU" sz="2000" dirty="0" smtClean="0">
                <a:solidFill>
                  <a:srgbClr val="000000"/>
                </a:solidFill>
              </a:rPr>
              <a:t> с ненулевым коэффициентом </a:t>
            </a:r>
            <a:r>
              <a:rPr lang="ru-RU" altLang="ru-RU" sz="2000" dirty="0">
                <a:solidFill>
                  <a:srgbClr val="000000"/>
                </a:solidFill>
              </a:rPr>
              <a:t>(или </a:t>
            </a:r>
            <a:r>
              <a:rPr lang="ru-RU" altLang="ru-RU" sz="2000" dirty="0" smtClean="0">
                <a:solidFill>
                  <a:srgbClr val="000000"/>
                </a:solidFill>
              </a:rPr>
              <a:t>коэффициентом </a:t>
            </a:r>
            <a:r>
              <a:rPr lang="ru-RU" altLang="ru-RU" sz="2000" dirty="0">
                <a:solidFill>
                  <a:srgbClr val="000000"/>
                </a:solidFill>
              </a:rPr>
              <a:t>выше некоторые </a:t>
            </a:r>
            <a:r>
              <a:rPr lang="ru-RU" altLang="ru-RU" sz="2000" dirty="0" smtClean="0">
                <a:solidFill>
                  <a:srgbClr val="000000"/>
                </a:solidFill>
              </a:rPr>
              <a:t>порога </a:t>
            </a:r>
            <a:r>
              <a:rPr lang="ru-RU" altLang="ru-RU" sz="2000" dirty="0">
                <a:solidFill>
                  <a:srgbClr val="000000"/>
                </a:solidFill>
              </a:rPr>
              <a:t>или </a:t>
            </a:r>
            <a:r>
              <a:rPr lang="ru-RU" altLang="ru-RU" sz="2000" dirty="0" smtClean="0">
                <a:solidFill>
                  <a:srgbClr val="000000"/>
                </a:solidFill>
              </a:rPr>
              <a:t>k-лучших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признков</a:t>
            </a:r>
            <a:r>
              <a:rPr lang="ru-RU" altLang="ru-RU" sz="2000" dirty="0" smtClean="0">
                <a:solidFill>
                  <a:srgbClr val="000000"/>
                </a:solidFill>
              </a:rPr>
              <a:t>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</a:rPr>
              <a:t>Данные алгоритмы наиболее быстрые и </a:t>
            </a:r>
            <a:r>
              <a:rPr lang="ru-RU" altLang="ru-RU" sz="2000" dirty="0" smtClean="0">
                <a:solidFill>
                  <a:srgbClr val="000000"/>
                </a:solidFill>
              </a:rPr>
              <a:t>простые </a:t>
            </a:r>
            <a:r>
              <a:rPr lang="ru-RU" altLang="ru-RU" sz="2000" dirty="0" smtClean="0">
                <a:solidFill>
                  <a:srgbClr val="000000"/>
                </a:solidFill>
              </a:rPr>
              <a:t>среду других, но требуют выборки с учителем.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3F2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1" name="AutoShape 2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AutoShape 2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06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Разведовательный</a:t>
            </a:r>
            <a:r>
              <a:rPr lang="en-US" b="1" dirty="0" smtClean="0"/>
              <a:t> </a:t>
            </a:r>
            <a:r>
              <a:rPr lang="en-US" b="1" dirty="0"/>
              <a:t>анализ данных (EDA).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b="1" dirty="0"/>
              <a:t>Пример анализа гистограммы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Гистограмма </a:t>
            </a:r>
            <a:r>
              <a:rPr lang="en-US" sz="2000" dirty="0" err="1"/>
              <a:t>представляет</a:t>
            </a:r>
            <a:r>
              <a:rPr lang="en-US" sz="2000" dirty="0"/>
              <a:t> </a:t>
            </a:r>
            <a:r>
              <a:rPr lang="en-US" sz="2000" dirty="0" err="1" smtClean="0"/>
              <a:t>структуру</a:t>
            </a:r>
            <a:r>
              <a:rPr lang="en-US" sz="2000" dirty="0" smtClean="0"/>
              <a:t> </a:t>
            </a:r>
            <a:r>
              <a:rPr lang="en-US" sz="2000" dirty="0"/>
              <a:t>в виде </a:t>
            </a:r>
            <a:r>
              <a:rPr lang="en-US" sz="2000" dirty="0" err="1"/>
              <a:t>частотного</a:t>
            </a:r>
            <a:r>
              <a:rPr lang="en-US" sz="2000" dirty="0"/>
              <a:t> </a:t>
            </a:r>
            <a:r>
              <a:rPr lang="en-US" sz="2000" dirty="0" err="1" smtClean="0"/>
              <a:t>распределения</a:t>
            </a:r>
            <a:r>
              <a:rPr lang="ru-RU" sz="2000" dirty="0" smtClean="0"/>
              <a:t>,</a:t>
            </a:r>
            <a:r>
              <a:rPr lang="en-US" sz="2000" dirty="0" smtClean="0"/>
              <a:t> </a:t>
            </a:r>
            <a:r>
              <a:rPr lang="en-US" sz="2000" dirty="0"/>
              <a:t>то есть, как часто встречается конкретное значение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Гистограммы </a:t>
            </a:r>
            <a:r>
              <a:rPr lang="en-US" sz="2000" dirty="0"/>
              <a:t>помогите нам увидеть симметрию данных, пики, выбросы или ошибки данных из-за пропусков.</a:t>
            </a:r>
            <a:br>
              <a:rPr lang="en-US" sz="2000" dirty="0"/>
            </a:br>
            <a:r>
              <a:rPr lang="en-US" sz="2000" dirty="0"/>
              <a:t>Когда присутствуют мультимодальные гистограммы (более одного пика), есть место для разделения данных. </a:t>
            </a:r>
            <a:endParaRPr lang="en-US" sz="2000" dirty="0" smtClean="0"/>
          </a:p>
          <a:p>
            <a:pPr lvl="1"/>
            <a:r>
              <a:rPr lang="en-US" sz="2000" dirty="0" err="1" smtClean="0"/>
              <a:t>Для</a:t>
            </a:r>
            <a:r>
              <a:rPr lang="en-US" sz="2000" dirty="0" smtClean="0"/>
              <a:t> </a:t>
            </a:r>
            <a:r>
              <a:rPr lang="en-US" sz="2000" dirty="0" err="1" smtClean="0"/>
              <a:t>каждой</a:t>
            </a:r>
            <a:r>
              <a:rPr lang="en-US" sz="2000" dirty="0" smtClean="0"/>
              <a:t> </a:t>
            </a:r>
            <a:r>
              <a:rPr lang="en-US" sz="2000" dirty="0" err="1" smtClean="0"/>
              <a:t>вершин</a:t>
            </a:r>
            <a:r>
              <a:rPr lang="ru-RU" sz="2000" dirty="0" smtClean="0"/>
              <a:t>ы</a:t>
            </a:r>
            <a:r>
              <a:rPr lang="en-US" sz="2000" dirty="0" smtClean="0"/>
              <a:t> </a:t>
            </a:r>
            <a:r>
              <a:rPr lang="en-US" sz="2000" dirty="0"/>
              <a:t>мы можем построить другую модель.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9" y="4074556"/>
            <a:ext cx="3419173" cy="21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3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Разведовательный</a:t>
            </a:r>
            <a:r>
              <a:rPr lang="en-US" b="1" dirty="0" smtClean="0"/>
              <a:t> анализ данных (EDA).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b="1" dirty="0"/>
              <a:t>Пример корреляционного анализа</a:t>
            </a:r>
            <a:r>
              <a:rPr lang="en-US" sz="2000" dirty="0"/>
              <a:t> - здесь мы можем исключить признаки с высокой корреляцией или независимые для нашей цели.</a:t>
            </a:r>
            <a:endParaRPr lang="ru-RU" sz="16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30" y="2196194"/>
            <a:ext cx="6339382" cy="43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5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Разведовательный</a:t>
            </a:r>
            <a:r>
              <a:rPr lang="en-US" b="1" dirty="0" smtClean="0"/>
              <a:t> анализ данных (EDA).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418602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 err="1" smtClean="0"/>
              <a:t>Пример</a:t>
            </a:r>
            <a:r>
              <a:rPr lang="en-US" sz="2000" dirty="0" smtClean="0"/>
              <a:t> – </a:t>
            </a:r>
            <a:r>
              <a:rPr lang="en-US" sz="2000" dirty="0" err="1" smtClean="0"/>
              <a:t>BoxPlot</a:t>
            </a:r>
            <a:r>
              <a:rPr lang="ru-RU" sz="2000" dirty="0" smtClean="0"/>
              <a:t> (ящик с усами)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В </a:t>
            </a:r>
            <a:r>
              <a:rPr lang="en-US" sz="2000" dirty="0" err="1"/>
              <a:t>BoxPlot</a:t>
            </a:r>
            <a:r>
              <a:rPr lang="en-US" sz="2000" dirty="0"/>
              <a:t> </a:t>
            </a:r>
            <a:r>
              <a:rPr lang="ru-RU" sz="2000" dirty="0" smtClean="0"/>
              <a:t>к</a:t>
            </a:r>
            <a:r>
              <a:rPr lang="en-US" sz="2000" dirty="0" smtClean="0"/>
              <a:t> </a:t>
            </a:r>
            <a:r>
              <a:rPr lang="en-US" sz="2000" dirty="0"/>
              <a:t>диаграмма (также известная как прямоугольная диаграмма и диаграмма усов) - это стандартизированный способ отображения распределения данных на основе </a:t>
            </a:r>
            <a:r>
              <a:rPr lang="en-US" sz="2000" dirty="0" err="1"/>
              <a:t>пяти</a:t>
            </a:r>
            <a:r>
              <a:rPr lang="en-US" sz="2000" dirty="0"/>
              <a:t> </a:t>
            </a:r>
            <a:r>
              <a:rPr lang="ru-RU" sz="2000" dirty="0" smtClean="0"/>
              <a:t>значений</a:t>
            </a:r>
            <a:r>
              <a:rPr lang="en-US" sz="2000" dirty="0" smtClean="0"/>
              <a:t>: </a:t>
            </a:r>
            <a:r>
              <a:rPr lang="en-US" sz="2000" dirty="0"/>
              <a:t>минимум, первый квартиль, медиана, третий квартиль, </a:t>
            </a:r>
            <a:r>
              <a:rPr lang="en-US" sz="2000" dirty="0" err="1"/>
              <a:t>максимум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lvl="1"/>
            <a:r>
              <a:rPr lang="ru-RU" sz="1600" dirty="0" smtClean="0"/>
              <a:t>Диаграмма позволяет увидеть и удалить аномалии.</a:t>
            </a:r>
            <a:endParaRPr lang="ru-RU" sz="8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25" y="3108667"/>
            <a:ext cx="94901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Разведовательный</a:t>
            </a:r>
            <a:r>
              <a:rPr lang="en-US" b="1" dirty="0" smtClean="0"/>
              <a:t> анализ данных (EDA).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</a:t>
            </a:r>
            <a:r>
              <a:rPr lang="ru-RU" sz="2000" dirty="0" smtClean="0"/>
              <a:t>проверка</a:t>
            </a:r>
            <a:r>
              <a:rPr lang="en-US" sz="2000" dirty="0" smtClean="0"/>
              <a:t> </a:t>
            </a:r>
            <a:r>
              <a:rPr lang="en-US" sz="2000" dirty="0" err="1"/>
              <a:t>данных</a:t>
            </a:r>
            <a:r>
              <a:rPr lang="en-US" sz="2000" dirty="0"/>
              <a:t> </a:t>
            </a:r>
            <a:r>
              <a:rPr lang="ru-RU" sz="2000" dirty="0" smtClean="0"/>
              <a:t>на </a:t>
            </a:r>
            <a:r>
              <a:rPr lang="en-US" sz="2000" dirty="0" err="1" smtClean="0"/>
              <a:t>стационарн</a:t>
            </a:r>
            <a:r>
              <a:rPr lang="ru-RU" sz="2000" dirty="0" smtClean="0"/>
              <a:t>ость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/>
              <a:t> </a:t>
            </a:r>
            <a:r>
              <a:rPr lang="ru-RU" sz="2000" dirty="0" smtClean="0"/>
              <a:t>Можно </a:t>
            </a:r>
            <a:r>
              <a:rPr lang="en-US" sz="2000" dirty="0" err="1" smtClean="0"/>
              <a:t>сделать</a:t>
            </a:r>
            <a:r>
              <a:rPr lang="en-US" sz="2000" dirty="0" smtClean="0"/>
              <a:t> </a:t>
            </a:r>
            <a:r>
              <a:rPr lang="en-US" sz="2000" dirty="0"/>
              <a:t>данные стационарными за счет </a:t>
            </a:r>
            <a:r>
              <a:rPr lang="en-US" sz="2000" dirty="0" err="1"/>
              <a:t>их</a:t>
            </a:r>
            <a:r>
              <a:rPr lang="en-US" sz="2000" dirty="0"/>
              <a:t> </a:t>
            </a:r>
            <a:r>
              <a:rPr lang="ru-RU" sz="2000" dirty="0" smtClean="0"/>
              <a:t>дифференцирования</a:t>
            </a:r>
            <a:r>
              <a:rPr lang="en-US" sz="2000" dirty="0" smtClean="0"/>
              <a:t>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276406"/>
            <a:ext cx="8636771" cy="3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6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Разведовательный</a:t>
            </a:r>
            <a:r>
              <a:rPr lang="en-US" b="1" dirty="0" smtClean="0"/>
              <a:t> анализ данных (EDA).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4917304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 проверки </a:t>
            </a:r>
            <a:r>
              <a:rPr lang="en-US" sz="2000" dirty="0" err="1"/>
              <a:t>сезонной</a:t>
            </a:r>
            <a:r>
              <a:rPr lang="en-US" sz="2000" dirty="0"/>
              <a:t> </a:t>
            </a:r>
            <a:r>
              <a:rPr lang="en-US" sz="2000" dirty="0" err="1" smtClean="0"/>
              <a:t>зависимости</a:t>
            </a:r>
            <a:endParaRPr lang="ru-RU" sz="2000" dirty="0" smtClean="0"/>
          </a:p>
          <a:p>
            <a:pPr algn="l" rtl="0"/>
            <a:r>
              <a:rPr lang="ru-RU" sz="2000" dirty="0" smtClean="0"/>
              <a:t>В примере</a:t>
            </a:r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 err="1"/>
              <a:t>годовая</a:t>
            </a:r>
            <a:r>
              <a:rPr lang="en-US" sz="2000" dirty="0"/>
              <a:t> </a:t>
            </a:r>
            <a:r>
              <a:rPr lang="en-US" sz="2000" dirty="0" err="1" smtClean="0"/>
              <a:t>зависимость</a:t>
            </a:r>
            <a:r>
              <a:rPr lang="ru-RU" sz="2000" dirty="0" smtClean="0"/>
              <a:t>, что проверено </a:t>
            </a:r>
            <a:r>
              <a:rPr lang="en-US" sz="2000" dirty="0" err="1" smtClean="0"/>
              <a:t>путем</a:t>
            </a:r>
            <a:r>
              <a:rPr lang="en-US" sz="2000" dirty="0" smtClean="0"/>
              <a:t> </a:t>
            </a:r>
            <a:r>
              <a:rPr lang="en-US" sz="2000" dirty="0"/>
              <a:t>соответствующей сегментации данных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err="1" smtClean="0"/>
              <a:t>Также</a:t>
            </a:r>
            <a:r>
              <a:rPr lang="ru-RU" sz="2000" dirty="0" smtClean="0"/>
              <a:t> в </a:t>
            </a:r>
            <a:r>
              <a:rPr lang="ru-RU" sz="2000" dirty="0" err="1" smtClean="0"/>
              <a:t>переме</a:t>
            </a:r>
            <a:r>
              <a:rPr lang="en-US" sz="2000" dirty="0" smtClean="0"/>
              <a:t> </a:t>
            </a:r>
            <a:r>
              <a:rPr lang="en-US" sz="2000" dirty="0"/>
              <a:t>высокая месячная зависимость - </a:t>
            </a:r>
            <a:r>
              <a:rPr lang="en-US" sz="2000" dirty="0" err="1" smtClean="0"/>
              <a:t>особенно</a:t>
            </a:r>
            <a:r>
              <a:rPr lang="en-US" sz="2000" dirty="0" smtClean="0"/>
              <a:t> </a:t>
            </a:r>
            <a:r>
              <a:rPr lang="en-US" sz="2000" dirty="0"/>
              <a:t>в августе, </a:t>
            </a:r>
            <a:r>
              <a:rPr lang="en-US" sz="2000" dirty="0" err="1"/>
              <a:t>где</a:t>
            </a:r>
            <a:r>
              <a:rPr lang="en-US" sz="2000" dirty="0"/>
              <a:t> </a:t>
            </a:r>
            <a:r>
              <a:rPr lang="en-US" sz="2000" dirty="0" err="1" smtClean="0"/>
              <a:t>праздники</a:t>
            </a:r>
            <a:r>
              <a:rPr lang="en-US" sz="2000" dirty="0" smtClean="0"/>
              <a:t>.</a:t>
            </a:r>
            <a:endParaRPr lang="en-US" sz="1600" dirty="0" smtClean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05" y="1517977"/>
            <a:ext cx="605698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489680C595D7F4DBC2E94F9C2463AE9" ma:contentTypeVersion="0" ma:contentTypeDescription="Создание документа." ma:contentTypeScope="" ma:versionID="b1825ab652b8899934f626092ba2591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92c53c41ebcaed16a7ceff08f01c0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C7254B-D127-44A3-9032-9216DE63CD75}"/>
</file>

<file path=customXml/itemProps2.xml><?xml version="1.0" encoding="utf-8"?>
<ds:datastoreItem xmlns:ds="http://schemas.openxmlformats.org/officeDocument/2006/customXml" ds:itemID="{19EE25C3-29C2-4757-8CDE-840A01B5451F}"/>
</file>

<file path=customXml/itemProps3.xml><?xml version="1.0" encoding="utf-8"?>
<ds:datastoreItem xmlns:ds="http://schemas.openxmlformats.org/officeDocument/2006/customXml" ds:itemID="{5D678FA3-2917-4D80-9E5F-558DCB341DBA}"/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2335</Words>
  <Application>Microsoft Office PowerPoint</Application>
  <PresentationFormat>Широкоэкранный</PresentationFormat>
  <Paragraphs>220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georgia</vt:lpstr>
      <vt:lpstr>Тема Office</vt:lpstr>
      <vt:lpstr>Анализ и обработка признаков во временных рядах</vt:lpstr>
      <vt:lpstr>Признакии в анализе временных рядов</vt:lpstr>
      <vt:lpstr>Разведовательный анализ данных (EDA)</vt:lpstr>
      <vt:lpstr>Разведовательный анализ данных (EDA). Примеры</vt:lpstr>
      <vt:lpstr>Разведовательный анализ данных (EDA). Примеры</vt:lpstr>
      <vt:lpstr>Разведовательный анализ данных (EDA). Примеры</vt:lpstr>
      <vt:lpstr>Разведовательный анализ данных (EDA). Примеры</vt:lpstr>
      <vt:lpstr>Разведовательный анализ данных (EDA). Примеры</vt:lpstr>
      <vt:lpstr>Разведовательный анализ данных (EDA). Примеры</vt:lpstr>
      <vt:lpstr>Представление признаков. </vt:lpstr>
      <vt:lpstr>Представление признаков. </vt:lpstr>
      <vt:lpstr>Представление признаков. Примеры</vt:lpstr>
      <vt:lpstr>Представление признаков. Примеры</vt:lpstr>
      <vt:lpstr>Представление в частотной области</vt:lpstr>
      <vt:lpstr>Представление в частотной области</vt:lpstr>
      <vt:lpstr>Представление в частотной области</vt:lpstr>
      <vt:lpstr>Представление в частотной области</vt:lpstr>
      <vt:lpstr>Представление в частотной области</vt:lpstr>
      <vt:lpstr>Преобразования временных рядов</vt:lpstr>
      <vt:lpstr>Преобразование временных рядов. Преобразование Бокса Кокса </vt:lpstr>
      <vt:lpstr>Преобразование временных рядов. Преобразование Бокса Кокса </vt:lpstr>
      <vt:lpstr> Извлечение признаков. Примеры</vt:lpstr>
      <vt:lpstr> Извлечение признаков. Примеры</vt:lpstr>
      <vt:lpstr> Извлечение признаков. Примеры</vt:lpstr>
      <vt:lpstr> Извлечение признаков. Примеры</vt:lpstr>
      <vt:lpstr>Отбор признаков</vt:lpstr>
      <vt:lpstr>Отбор признаков</vt:lpstr>
      <vt:lpstr>Отбор признаков</vt:lpstr>
      <vt:lpstr>Отбор признаков</vt:lpstr>
      <vt:lpstr>Отбор признаков</vt:lpstr>
      <vt:lpstr>Отбор признаков. Анализ Из VAriance (ANOVA)</vt:lpstr>
      <vt:lpstr>Отбор признаков. Анализ Из VAriance (ANOVA)</vt:lpstr>
      <vt:lpstr>Отбор признаков. Анализ Из VAriance (ANOVA)</vt:lpstr>
      <vt:lpstr>Отбор признаков. Анализ Из VAriance (ANOVA)</vt:lpstr>
      <vt:lpstr>Оценка важности признаков</vt:lpstr>
      <vt:lpstr>Оценка важности признаков</vt:lpstr>
      <vt:lpstr>Оценка важности признаков</vt:lpstr>
      <vt:lpstr>Оценка важности признаков. Методы оборачивания</vt:lpstr>
      <vt:lpstr>Оценка важности признаков. Методы оборачивания</vt:lpstr>
      <vt:lpstr>Оценка важности признаков. Методы оборачивания</vt:lpstr>
      <vt:lpstr>Оценка важности признаков. Встраваемые методы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75</cp:revision>
  <dcterms:created xsi:type="dcterms:W3CDTF">2021-11-21T16:45:21Z</dcterms:created>
  <dcterms:modified xsi:type="dcterms:W3CDTF">2021-12-02T09:10:41Z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0x0101008489680C595D7F4DBC2E94F9C2463AE9</vt:lpwstr>
  </property>
</Properties>
</file>